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90"/>
  </p:notesMasterIdLst>
  <p:sldIdLst>
    <p:sldId id="257" r:id="rId5"/>
    <p:sldId id="309" r:id="rId6"/>
    <p:sldId id="1596" r:id="rId7"/>
    <p:sldId id="311" r:id="rId8"/>
    <p:sldId id="1601" r:id="rId9"/>
    <p:sldId id="1603" r:id="rId10"/>
    <p:sldId id="261" r:id="rId11"/>
    <p:sldId id="890" r:id="rId12"/>
    <p:sldId id="1667" r:id="rId13"/>
    <p:sldId id="895" r:id="rId14"/>
    <p:sldId id="1010" r:id="rId15"/>
    <p:sldId id="1670" r:id="rId16"/>
    <p:sldId id="1604" r:id="rId17"/>
    <p:sldId id="1605" r:id="rId18"/>
    <p:sldId id="1608" r:id="rId19"/>
    <p:sldId id="1610" r:id="rId20"/>
    <p:sldId id="1609" r:id="rId21"/>
    <p:sldId id="1611" r:id="rId22"/>
    <p:sldId id="1613" r:id="rId23"/>
    <p:sldId id="1612" r:id="rId24"/>
    <p:sldId id="1614" r:id="rId25"/>
    <p:sldId id="1615" r:id="rId26"/>
    <p:sldId id="1671" r:id="rId27"/>
    <p:sldId id="1672" r:id="rId28"/>
    <p:sldId id="1673" r:id="rId29"/>
    <p:sldId id="1674" r:id="rId30"/>
    <p:sldId id="1617" r:id="rId31"/>
    <p:sldId id="1618" r:id="rId32"/>
    <p:sldId id="1616" r:id="rId33"/>
    <p:sldId id="1619" r:id="rId34"/>
    <p:sldId id="1620" r:id="rId35"/>
    <p:sldId id="1621" r:id="rId36"/>
    <p:sldId id="1622" r:id="rId37"/>
    <p:sldId id="1623" r:id="rId38"/>
    <p:sldId id="1677" r:id="rId39"/>
    <p:sldId id="1624" r:id="rId40"/>
    <p:sldId id="1625" r:id="rId41"/>
    <p:sldId id="1626" r:id="rId42"/>
    <p:sldId id="1627" r:id="rId43"/>
    <p:sldId id="1629" r:id="rId44"/>
    <p:sldId id="1631" r:id="rId45"/>
    <p:sldId id="1630" r:id="rId46"/>
    <p:sldId id="1632" r:id="rId47"/>
    <p:sldId id="1637" r:id="rId48"/>
    <p:sldId id="1633" r:id="rId49"/>
    <p:sldId id="1643" r:id="rId50"/>
    <p:sldId id="1644" r:id="rId51"/>
    <p:sldId id="1645" r:id="rId52"/>
    <p:sldId id="1646" r:id="rId53"/>
    <p:sldId id="1647" r:id="rId54"/>
    <p:sldId id="1642" r:id="rId55"/>
    <p:sldId id="1634" r:id="rId56"/>
    <p:sldId id="1648" r:id="rId57"/>
    <p:sldId id="1675" r:id="rId58"/>
    <p:sldId id="1649" r:id="rId59"/>
    <p:sldId id="1651" r:id="rId60"/>
    <p:sldId id="1652" r:id="rId61"/>
    <p:sldId id="1653" r:id="rId62"/>
    <p:sldId id="1654" r:id="rId63"/>
    <p:sldId id="1655" r:id="rId64"/>
    <p:sldId id="1656" r:id="rId65"/>
    <p:sldId id="1650" r:id="rId66"/>
    <p:sldId id="1635" r:id="rId67"/>
    <p:sldId id="1636" r:id="rId68"/>
    <p:sldId id="1657" r:id="rId69"/>
    <p:sldId id="1638" r:id="rId70"/>
    <p:sldId id="1639" r:id="rId71"/>
    <p:sldId id="1659" r:id="rId72"/>
    <p:sldId id="1662" r:id="rId73"/>
    <p:sldId id="1660" r:id="rId74"/>
    <p:sldId id="1678" r:id="rId75"/>
    <p:sldId id="1679" r:id="rId76"/>
    <p:sldId id="1680" r:id="rId77"/>
    <p:sldId id="1665" r:id="rId78"/>
    <p:sldId id="1661" r:id="rId79"/>
    <p:sldId id="1669" r:id="rId80"/>
    <p:sldId id="1664" r:id="rId81"/>
    <p:sldId id="1676" r:id="rId82"/>
    <p:sldId id="1681" r:id="rId83"/>
    <p:sldId id="1663" r:id="rId84"/>
    <p:sldId id="1683" r:id="rId85"/>
    <p:sldId id="1682" r:id="rId86"/>
    <p:sldId id="1658" r:id="rId87"/>
    <p:sldId id="1577" r:id="rId88"/>
    <p:sldId id="1255" r:id="rId89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660B408-B3CF-4A94-85FC-2B1E0A45F4A2}" styleName="Estilo oscuro 2 - Énfasis 1/Énfasis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69CF1AB2-1976-4502-BF36-3FF5EA218861}" styleName="Estilo medio 4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A488322-F2BA-4B5B-9748-0D474271808F}" styleName="Estilo medio 3 - Énfasis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4C1A8A3-306A-4EB7-A6B1-4F7E0EB9C5D6}" styleName="Estilo medio 3 - Énfasis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7" d="100"/>
          <a:sy n="87" d="100"/>
        </p:scale>
        <p:origin x="69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slide" Target="slides/slide59.xml"/><Relationship Id="rId68" Type="http://schemas.openxmlformats.org/officeDocument/2006/relationships/slide" Target="slides/slide64.xml"/><Relationship Id="rId76" Type="http://schemas.openxmlformats.org/officeDocument/2006/relationships/slide" Target="slides/slide72.xml"/><Relationship Id="rId84" Type="http://schemas.openxmlformats.org/officeDocument/2006/relationships/slide" Target="slides/slide80.xml"/><Relationship Id="rId89" Type="http://schemas.openxmlformats.org/officeDocument/2006/relationships/slide" Target="slides/slide85.xml"/><Relationship Id="rId7" Type="http://schemas.openxmlformats.org/officeDocument/2006/relationships/slide" Target="slides/slide3.xml"/><Relationship Id="rId71" Type="http://schemas.openxmlformats.org/officeDocument/2006/relationships/slide" Target="slides/slide67.xml"/><Relationship Id="rId92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slide" Target="slides/slide62.xml"/><Relationship Id="rId74" Type="http://schemas.openxmlformats.org/officeDocument/2006/relationships/slide" Target="slides/slide70.xml"/><Relationship Id="rId79" Type="http://schemas.openxmlformats.org/officeDocument/2006/relationships/slide" Target="slides/slide75.xml"/><Relationship Id="rId87" Type="http://schemas.openxmlformats.org/officeDocument/2006/relationships/slide" Target="slides/slide83.xml"/><Relationship Id="rId5" Type="http://schemas.openxmlformats.org/officeDocument/2006/relationships/slide" Target="slides/slide1.xml"/><Relationship Id="rId61" Type="http://schemas.openxmlformats.org/officeDocument/2006/relationships/slide" Target="slides/slide57.xml"/><Relationship Id="rId82" Type="http://schemas.openxmlformats.org/officeDocument/2006/relationships/slide" Target="slides/slide78.xml"/><Relationship Id="rId90" Type="http://schemas.openxmlformats.org/officeDocument/2006/relationships/notesMaster" Target="notesMasters/notesMaster1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slide" Target="slides/slide60.xml"/><Relationship Id="rId69" Type="http://schemas.openxmlformats.org/officeDocument/2006/relationships/slide" Target="slides/slide65.xml"/><Relationship Id="rId77" Type="http://schemas.openxmlformats.org/officeDocument/2006/relationships/slide" Target="slides/slide73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slide" Target="slides/slide68.xml"/><Relationship Id="rId80" Type="http://schemas.openxmlformats.org/officeDocument/2006/relationships/slide" Target="slides/slide76.xml"/><Relationship Id="rId85" Type="http://schemas.openxmlformats.org/officeDocument/2006/relationships/slide" Target="slides/slide81.xml"/><Relationship Id="rId93" Type="http://schemas.openxmlformats.org/officeDocument/2006/relationships/theme" Target="theme/theme1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slide" Target="slides/slide63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slide" Target="slides/slide66.xml"/><Relationship Id="rId75" Type="http://schemas.openxmlformats.org/officeDocument/2006/relationships/slide" Target="slides/slide71.xml"/><Relationship Id="rId83" Type="http://schemas.openxmlformats.org/officeDocument/2006/relationships/slide" Target="slides/slide79.xml"/><Relationship Id="rId88" Type="http://schemas.openxmlformats.org/officeDocument/2006/relationships/slide" Target="slides/slide84.xml"/><Relationship Id="rId91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73" Type="http://schemas.openxmlformats.org/officeDocument/2006/relationships/slide" Target="slides/slide69.xml"/><Relationship Id="rId78" Type="http://schemas.openxmlformats.org/officeDocument/2006/relationships/slide" Target="slides/slide74.xml"/><Relationship Id="rId81" Type="http://schemas.openxmlformats.org/officeDocument/2006/relationships/slide" Target="slides/slide77.xml"/><Relationship Id="rId86" Type="http://schemas.openxmlformats.org/officeDocument/2006/relationships/slide" Target="slides/slide82.xml"/><Relationship Id="rId94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4FD470-720B-4CA0-B93A-D8D79E0C4B96}" type="datetimeFigureOut">
              <a:rPr lang="es-MX" smtClean="0"/>
              <a:t>12/01/2022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920FDA-7758-437E-B0BE-425F05D8135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999951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70F725-81EB-45EF-8AD4-69DED08E801D}" type="slidenum">
              <a:rPr lang="es-MX" smtClean="0"/>
              <a:t>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125050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4000DE7-B816-BD41-996E-19D31AAF84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D27C23C-2688-7843-86DB-C1139D4D17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2DE8BED-CBCC-124A-98A3-A03F15DC01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5B021-E880-7A47-A127-74A551F51C8F}" type="datetimeFigureOut">
              <a:rPr lang="es-MX" smtClean="0"/>
              <a:t>12/01/2022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190CFA4-91EF-9446-BEC2-E3D5D67E41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45AB050-0494-744D-ADAB-C34F730362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010E0-8DA7-7D48-858B-9EC6DE5DF8E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152040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ADDCF557-3BF4-4B9F-8296-C6C6A0C5013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DFB9D9DE-98C9-46AF-8E15-77775820C22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960496" y="378372"/>
            <a:ext cx="2271008" cy="521718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8D1D45EC-775D-4ECC-BA05-A1603B60C526}"/>
              </a:ext>
            </a:extLst>
          </p:cNvPr>
          <p:cNvSpPr txBox="1"/>
          <p:nvPr userDrawn="1"/>
        </p:nvSpPr>
        <p:spPr>
          <a:xfrm>
            <a:off x="3550024" y="3429000"/>
            <a:ext cx="509195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400" b="1" dirty="0">
                <a:solidFill>
                  <a:schemeClr val="bg1"/>
                </a:solidFill>
                <a:latin typeface="Titillium Web" pitchFamily="2" charset="77"/>
              </a:rPr>
              <a:t>¿Preguntas?</a:t>
            </a:r>
          </a:p>
        </p:txBody>
      </p:sp>
    </p:spTree>
    <p:extLst>
      <p:ext uri="{BB962C8B-B14F-4D97-AF65-F5344CB8AC3E}">
        <p14:creationId xmlns:p14="http://schemas.microsoft.com/office/powerpoint/2010/main" val="2243030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6465C66E-ADB4-40E2-9C5D-1B4A097244A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4102100"/>
            <a:ext cx="1562100" cy="2755900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34B725C6-338A-49B1-BC5B-D95F6260064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74400" y="0"/>
            <a:ext cx="1117600" cy="1828800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0EFA9486-754C-485B-85A0-2A74CF787F4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475053" y="6207223"/>
            <a:ext cx="1485720" cy="341314"/>
          </a:xfrm>
          <a:prstGeom prst="rect">
            <a:avLst/>
          </a:prstGeom>
        </p:spPr>
      </p:pic>
      <p:sp>
        <p:nvSpPr>
          <p:cNvPr id="10" name="Título 9">
            <a:extLst>
              <a:ext uri="{FF2B5EF4-FFF2-40B4-BE49-F238E27FC236}">
                <a16:creationId xmlns:a16="http://schemas.microsoft.com/office/drawing/2014/main" id="{6A9B09C1-25F2-4A3C-A374-B67FE5510DA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81050" y="479964"/>
            <a:ext cx="5811175" cy="868872"/>
          </a:xfrm>
        </p:spPr>
        <p:txBody>
          <a:bodyPr/>
          <a:lstStyle>
            <a:lvl1pPr>
              <a:defRPr lang="es-MX" sz="4400" b="1" kern="1200" dirty="0">
                <a:solidFill>
                  <a:schemeClr val="accent1">
                    <a:lumMod val="75000"/>
                  </a:schemeClr>
                </a:solidFill>
                <a:latin typeface="Titillium Web" pitchFamily="2" charset="77"/>
                <a:ea typeface="+mn-ea"/>
                <a:cs typeface="+mn-cs"/>
              </a:defRPr>
            </a:lvl1pPr>
          </a:lstStyle>
          <a:p>
            <a:r>
              <a:rPr lang="es-ES" dirty="0"/>
              <a:t>Titulo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816465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Marcador de contenido 4">
            <a:extLst>
              <a:ext uri="{FF2B5EF4-FFF2-40B4-BE49-F238E27FC236}">
                <a16:creationId xmlns:a16="http://schemas.microsoft.com/office/drawing/2014/main" id="{75117EBE-2313-4E38-9B85-B153C446AA9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5000359" cy="6858000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0CB291BD-9756-44F6-AC4D-CDF9185E292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475053" y="6207223"/>
            <a:ext cx="1485720" cy="341314"/>
          </a:xfrm>
          <a:prstGeom prst="rect">
            <a:avLst/>
          </a:prstGeom>
        </p:spPr>
      </p:pic>
      <p:sp>
        <p:nvSpPr>
          <p:cNvPr id="15" name="Título 14">
            <a:extLst>
              <a:ext uri="{FF2B5EF4-FFF2-40B4-BE49-F238E27FC236}">
                <a16:creationId xmlns:a16="http://schemas.microsoft.com/office/drawing/2014/main" id="{2A8CD32B-B461-4481-A311-35B1CC56567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965663" y="2766218"/>
            <a:ext cx="5100961" cy="1325563"/>
          </a:xfrm>
        </p:spPr>
        <p:txBody>
          <a:bodyPr/>
          <a:lstStyle>
            <a:lvl1pPr>
              <a:defRPr lang="es-MX" sz="6000" kern="1200" dirty="0">
                <a:solidFill>
                  <a:schemeClr val="accent1">
                    <a:lumMod val="75000"/>
                  </a:schemeClr>
                </a:solidFill>
                <a:latin typeface="Titillium Web" pitchFamily="2" charset="77"/>
                <a:ea typeface="+mn-ea"/>
                <a:cs typeface="+mn-cs"/>
              </a:defRPr>
            </a:lvl1pPr>
          </a:lstStyle>
          <a:p>
            <a:r>
              <a:rPr lang="es-ES" dirty="0"/>
              <a:t>Opcional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7630613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F8857C5A-D3DE-4D2E-B5D3-12BC52FC3CF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350"/>
            <a:ext cx="7251700" cy="6845300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CEC91664-487C-42E2-9E99-0FC014C9B1C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475053" y="6207223"/>
            <a:ext cx="1485720" cy="341314"/>
          </a:xfrm>
          <a:prstGeom prst="rect">
            <a:avLst/>
          </a:prstGeom>
        </p:spPr>
      </p:pic>
      <p:sp>
        <p:nvSpPr>
          <p:cNvPr id="10" name="Título 9">
            <a:extLst>
              <a:ext uri="{FF2B5EF4-FFF2-40B4-BE49-F238E27FC236}">
                <a16:creationId xmlns:a16="http://schemas.microsoft.com/office/drawing/2014/main" id="{E2A69D4B-978D-4924-A9FF-21EA43B932C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76056" y="2766218"/>
            <a:ext cx="4452891" cy="1325563"/>
          </a:xfrm>
        </p:spPr>
        <p:txBody>
          <a:bodyPr/>
          <a:lstStyle>
            <a:lvl1pPr>
              <a:defRPr lang="es-MX" sz="4400" b="1" kern="1200" dirty="0">
                <a:solidFill>
                  <a:schemeClr val="bg1"/>
                </a:solidFill>
                <a:latin typeface="Titillium Web" pitchFamily="2" charset="77"/>
                <a:ea typeface="+mn-ea"/>
                <a:cs typeface="+mn-cs"/>
              </a:defRPr>
            </a:lvl1pPr>
          </a:lstStyle>
          <a:p>
            <a:r>
              <a:rPr lang="es-ES" dirty="0"/>
              <a:t>Titulo / subtitulo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7469049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46EA7C49-9C88-423A-A124-CB8F0C50905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395546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5E56B124-75EE-453D-812C-B754F0F0A31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475053" y="6207223"/>
            <a:ext cx="1485720" cy="341314"/>
          </a:xfrm>
          <a:prstGeom prst="rect">
            <a:avLst/>
          </a:prstGeom>
        </p:spPr>
      </p:pic>
      <p:sp>
        <p:nvSpPr>
          <p:cNvPr id="9" name="Título 8">
            <a:extLst>
              <a:ext uri="{FF2B5EF4-FFF2-40B4-BE49-F238E27FC236}">
                <a16:creationId xmlns:a16="http://schemas.microsoft.com/office/drawing/2014/main" id="{230B7442-788C-40C8-8461-A05DA19B8D8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34991"/>
            <a:ext cx="12192000" cy="1092473"/>
          </a:xfrm>
        </p:spPr>
        <p:txBody>
          <a:bodyPr/>
          <a:lstStyle>
            <a:lvl1pPr algn="ctr">
              <a:defRPr lang="es-MX" sz="3600" b="1" kern="1200" dirty="0">
                <a:solidFill>
                  <a:schemeClr val="bg1"/>
                </a:solidFill>
                <a:latin typeface="Titillium Web" pitchFamily="2" charset="77"/>
                <a:ea typeface="+mn-ea"/>
                <a:cs typeface="+mn-cs"/>
              </a:defRPr>
            </a:lvl1pPr>
          </a:lstStyle>
          <a:p>
            <a:r>
              <a:rPr lang="es-ES" dirty="0"/>
              <a:t>Titulo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0590497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DEE0585-19CC-E243-A8BA-76C5B6F952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56B87A40-1DC0-DD4E-AF41-BA20BCCD0D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/>
              <a:t>Haz clic para editar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F22D11A-7844-1B4B-A646-31C0919CF9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5B021-E880-7A47-A127-74A551F51C8F}" type="datetimeFigureOut">
              <a:rPr lang="es-MX" smtClean="0"/>
              <a:t>12/01/2022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AD55EA0-EBD2-5340-8F38-3EAC4027E7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019BAC5-F5E0-5C40-ADC7-9303F95CAA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010E0-8DA7-7D48-858B-9EC6DE5DF8E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197700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2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88474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A7210D9F-C1C4-4582-B2A1-8B3C8423DC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9243B2F-C562-494B-93B0-CFD21B9A46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3126FD4-9EAC-4972-93F8-387CDBB116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101101-9FCF-4399-B157-DB62E7D132EB}" type="datetimeFigureOut">
              <a:rPr lang="es-MX" smtClean="0"/>
              <a:t>12/01/2022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F9B8CE5-7E10-4D36-8061-80ABC93E46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BCD503C-2F38-49E9-90C4-6F3BC8E149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C363AC-D4CB-4E80-A803-96BC1463D28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809318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66" r:id="rId2"/>
    <p:sldLayoutId id="2147483663" r:id="rId3"/>
    <p:sldLayoutId id="2147483665" r:id="rId4"/>
    <p:sldLayoutId id="2147483674" r:id="rId5"/>
    <p:sldLayoutId id="2147483661" r:id="rId6"/>
    <p:sldLayoutId id="2147483672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.xml"/><Relationship Id="rId4" Type="http://schemas.openxmlformats.org/officeDocument/2006/relationships/image" Target="../media/image12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2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3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3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3.png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3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7.png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conocimiento.blob.core.windows.net/conocimiento/Manuales/Reforma_Fiscal_2022/Reforma_Fiscal_2022/anexo_20_version_4_0.htm?ms=AA%3D%3D&amp;st=MA%3D%3D&amp;sct=MA%3D%3D&amp;mw=MzM1" TargetMode="External"/><Relationship Id="rId2" Type="http://schemas.openxmlformats.org/officeDocument/2006/relationships/hyperlink" Target="http://omawww.sat.gob.mx/tramitesyservicios/Paginas/anexo_20_version3-3.htm" TargetMode="Externa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conocimiento.blob.core.windows.net/conocimiento/Muse/Cancelacion_CFDI_40/Cancelacion_CFDI_40/index.html" TargetMode="External"/><Relationship Id="rId4" Type="http://schemas.openxmlformats.org/officeDocument/2006/relationships/hyperlink" Target="https://conocimiento.blob.core.windows.net/conocimiento/Manuales/Reforma_Fiscal_2022/Datos_Receptor_CFDI_4/anexo_20_version_4_0.htm?ms=AA%3D%3D&amp;st=MA%3D%3D&amp;sct=MA%3D%3D&amp;mw=MjQw" TargetMode="Externa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3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3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3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4.png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3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3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3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3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3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3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3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3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3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3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3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3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3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3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3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11EE6565-B4D1-7542-B6DE-BEDED12A1A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568"/>
            <a:ext cx="12192000" cy="6850864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6613F63C-20E2-D941-88C2-DE0BC891E2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4368" y="1736524"/>
            <a:ext cx="6643263" cy="2508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542588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A4C0936A-CCA3-4FD1-AA3E-55721A8974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693" y="974484"/>
            <a:ext cx="6953250" cy="5391150"/>
          </a:xfrm>
          <a:prstGeom prst="rect">
            <a:avLst/>
          </a:prstGeom>
        </p:spPr>
      </p:pic>
      <p:pic>
        <p:nvPicPr>
          <p:cNvPr id="7" name="Imagen 6" descr="Interfaz de usuario gráfica, Texto, Aplicación, Correo electrónico&#10;&#10;Descripción generada automáticamente">
            <a:extLst>
              <a:ext uri="{FF2B5EF4-FFF2-40B4-BE49-F238E27FC236}">
                <a16:creationId xmlns:a16="http://schemas.microsoft.com/office/drawing/2014/main" id="{78A4B6B3-D857-40E7-B997-DFF7C0C391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9566" y="1016001"/>
            <a:ext cx="4339413" cy="5392056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228F2B1A-9898-433E-8DE4-ACD73A15585E}"/>
              </a:ext>
            </a:extLst>
          </p:cNvPr>
          <p:cNvSpPr txBox="1"/>
          <p:nvPr/>
        </p:nvSpPr>
        <p:spPr>
          <a:xfrm>
            <a:off x="1324854" y="348342"/>
            <a:ext cx="9740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dirty="0"/>
              <a:t>¿El nombre registrado en la constancia de situación fiscal o del Certificado?</a:t>
            </a:r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4A8A989B-FE05-449F-A2F2-D87F3DD86B3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64738" r="22127" b="30863"/>
          <a:stretch/>
        </p:blipFill>
        <p:spPr>
          <a:xfrm>
            <a:off x="233020" y="4422775"/>
            <a:ext cx="5471094" cy="366939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  <p:pic>
        <p:nvPicPr>
          <p:cNvPr id="14" name="Imagen 13" descr="Interfaz de usuario gráfica, Texto, Aplicación, Correo electrónico&#10;&#10;Descripción generada automáticamente">
            <a:extLst>
              <a:ext uri="{FF2B5EF4-FFF2-40B4-BE49-F238E27FC236}">
                <a16:creationId xmlns:a16="http://schemas.microsoft.com/office/drawing/2014/main" id="{21637F8D-9CA5-4A9A-A9B2-5F95C698003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76" t="48688" r="8717" b="44179"/>
          <a:stretch/>
        </p:blipFill>
        <p:spPr>
          <a:xfrm>
            <a:off x="7823200" y="3429000"/>
            <a:ext cx="3860799" cy="651331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8E45D069-8F68-4E04-8114-BEEC2349A470}"/>
              </a:ext>
            </a:extLst>
          </p:cNvPr>
          <p:cNvSpPr txBox="1"/>
          <p:nvPr/>
        </p:nvSpPr>
        <p:spPr>
          <a:xfrm>
            <a:off x="9347199" y="2336800"/>
            <a:ext cx="1249060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6000" dirty="0">
                <a:solidFill>
                  <a:srgbClr val="C00000"/>
                </a:solidFill>
              </a:rPr>
              <a:t>X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153B9F66-0CE1-4D25-AACF-1F78EA71B1AA}"/>
              </a:ext>
            </a:extLst>
          </p:cNvPr>
          <p:cNvSpPr txBox="1"/>
          <p:nvPr/>
        </p:nvSpPr>
        <p:spPr>
          <a:xfrm>
            <a:off x="2036617" y="3328971"/>
            <a:ext cx="1249060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6000" dirty="0">
                <a:solidFill>
                  <a:srgbClr val="C00000"/>
                </a:solidFill>
              </a:rPr>
              <a:t>X</a:t>
            </a:r>
          </a:p>
        </p:txBody>
      </p:sp>
    </p:spTree>
    <p:extLst>
      <p:ext uri="{BB962C8B-B14F-4D97-AF65-F5344CB8AC3E}">
        <p14:creationId xmlns:p14="http://schemas.microsoft.com/office/powerpoint/2010/main" val="30713526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F82EFC9-E18C-4060-9804-23788E0133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9276" y="369106"/>
            <a:ext cx="9895951" cy="1033669"/>
          </a:xfrm>
        </p:spPr>
        <p:txBody>
          <a:bodyPr>
            <a:normAutofit/>
          </a:bodyPr>
          <a:lstStyle/>
          <a:p>
            <a:r>
              <a:rPr lang="es-MX" sz="4000" b="1" dirty="0">
                <a:solidFill>
                  <a:schemeClr val="bg1"/>
                </a:solidFill>
                <a:latin typeface="+mn-lt"/>
              </a:rPr>
              <a:t>Lista de contribuyentes no cancelados L_RFC</a:t>
            </a:r>
          </a:p>
        </p:txBody>
      </p:sp>
      <p:pic>
        <p:nvPicPr>
          <p:cNvPr id="2050" name="Picture 2" descr="Resultado de imagen de paloma simbolo">
            <a:extLst>
              <a:ext uri="{FF2B5EF4-FFF2-40B4-BE49-F238E27FC236}">
                <a16:creationId xmlns:a16="http://schemas.microsoft.com/office/drawing/2014/main" id="{EF399406-21F2-479C-BC33-E364F98420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6903" y="1771881"/>
            <a:ext cx="3867745" cy="3886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0F61F894-395B-40D3-BCEA-25EF2F1E7D3B}"/>
              </a:ext>
            </a:extLst>
          </p:cNvPr>
          <p:cNvSpPr txBox="1"/>
          <p:nvPr/>
        </p:nvSpPr>
        <p:spPr>
          <a:xfrm>
            <a:off x="357680" y="2094284"/>
            <a:ext cx="7792198" cy="38164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800" b="1" dirty="0">
                <a:solidFill>
                  <a:srgbClr val="090296"/>
                </a:solidFill>
              </a:rPr>
              <a:t>Para el Emisor: NOMBRE_RAZON_SOCIAL</a:t>
            </a:r>
          </a:p>
          <a:p>
            <a:endParaRPr lang="es-MX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800" dirty="0"/>
              <a:t>COMPUTACION EN ACCION SA DE CV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800" dirty="0">
                <a:solidFill>
                  <a:srgbClr val="3399FF"/>
                </a:solidFill>
              </a:rPr>
              <a:t>ARANDANOS DE OCCIDENTE S.P.R. DE R.L.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800" dirty="0"/>
              <a:t>ARMANDO RAMIREZ BUENROSTRO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800" dirty="0"/>
              <a:t>EDUCACION SUPERIOR SC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800" dirty="0"/>
              <a:t>TRANSPORTES S DE RL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800" dirty="0"/>
              <a:t>JUGUETES, ROPA Y MAS DE SALAMANCA SA DE CV</a:t>
            </a:r>
          </a:p>
          <a:p>
            <a:r>
              <a:rPr lang="es-MX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018296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94E753D-7298-46C8-909D-4418A3CF1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/>
              <a:t>Anexo 20 versión 4.0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8CAD9311-62FD-4371-9AA5-B3ED7525CCE0}"/>
              </a:ext>
            </a:extLst>
          </p:cNvPr>
          <p:cNvSpPr txBox="1"/>
          <p:nvPr/>
        </p:nvSpPr>
        <p:spPr>
          <a:xfrm>
            <a:off x="357259" y="1556655"/>
            <a:ext cx="734586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/>
              <a:t>Introducción tomar de referencia las diapositivas anteriores</a:t>
            </a:r>
          </a:p>
          <a:p>
            <a:endParaRPr lang="es-MX" sz="2400" dirty="0"/>
          </a:p>
          <a:p>
            <a:endParaRPr lang="es-MX" sz="2400" dirty="0"/>
          </a:p>
          <a:p>
            <a:endParaRPr lang="es-MX" sz="2400" dirty="0"/>
          </a:p>
          <a:p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5349466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6B2F923-D144-4DDE-ABC2-0C59539EF1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821" y="329043"/>
            <a:ext cx="7927944" cy="868872"/>
          </a:xfrm>
        </p:spPr>
        <p:txBody>
          <a:bodyPr>
            <a:normAutofit/>
          </a:bodyPr>
          <a:lstStyle/>
          <a:p>
            <a:r>
              <a:rPr lang="es-MX" dirty="0"/>
              <a:t>Anexo 20 versión 4.0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336E4129-5939-43A7-8602-AF3461AE1ED9}"/>
              </a:ext>
            </a:extLst>
          </p:cNvPr>
          <p:cNvSpPr txBox="1"/>
          <p:nvPr/>
        </p:nvSpPr>
        <p:spPr>
          <a:xfrm>
            <a:off x="849297" y="1437471"/>
            <a:ext cx="1049340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800"/>
              </a:spcBef>
            </a:pPr>
            <a:r>
              <a:rPr lang="es-MX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Creación de empresas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8F836534-E7F2-4222-82B5-BAED9DE2351E}"/>
              </a:ext>
            </a:extLst>
          </p:cNvPr>
          <p:cNvSpPr txBox="1"/>
          <p:nvPr/>
        </p:nvSpPr>
        <p:spPr>
          <a:xfrm>
            <a:off x="646822" y="3808786"/>
            <a:ext cx="3596852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800"/>
              </a:spcBef>
            </a:pPr>
            <a:r>
              <a:rPr lang="es-MX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Al crear empresas, se podrá asignar la </a:t>
            </a:r>
            <a:r>
              <a:rPr lang="es-MX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versión 4.0 </a:t>
            </a:r>
            <a:r>
              <a:rPr lang="es-MX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para la generación de documentos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86B2CE35-6FC5-40C2-9454-1469914928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1198" y="1118755"/>
            <a:ext cx="6381750" cy="5676900"/>
          </a:xfrm>
          <a:prstGeom prst="rect">
            <a:avLst/>
          </a:prstGeom>
        </p:spPr>
      </p:pic>
      <p:sp>
        <p:nvSpPr>
          <p:cNvPr id="13" name="Rectángulo 12">
            <a:extLst>
              <a:ext uri="{FF2B5EF4-FFF2-40B4-BE49-F238E27FC236}">
                <a16:creationId xmlns:a16="http://schemas.microsoft.com/office/drawing/2014/main" id="{7845A5C8-9BDD-426D-A655-F3DC35220A2F}"/>
              </a:ext>
            </a:extLst>
          </p:cNvPr>
          <p:cNvSpPr/>
          <p:nvPr/>
        </p:nvSpPr>
        <p:spPr>
          <a:xfrm>
            <a:off x="4041198" y="5777345"/>
            <a:ext cx="2054802" cy="27709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58546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6B2F923-D144-4DDE-ABC2-0C59539EF1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821" y="329043"/>
            <a:ext cx="7927944" cy="868872"/>
          </a:xfrm>
        </p:spPr>
        <p:txBody>
          <a:bodyPr>
            <a:normAutofit/>
          </a:bodyPr>
          <a:lstStyle/>
          <a:p>
            <a:r>
              <a:rPr lang="es-MX" dirty="0"/>
              <a:t>Anexo 20 versión 4.0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336E4129-5939-43A7-8602-AF3461AE1ED9}"/>
              </a:ext>
            </a:extLst>
          </p:cNvPr>
          <p:cNvSpPr txBox="1"/>
          <p:nvPr/>
        </p:nvSpPr>
        <p:spPr>
          <a:xfrm>
            <a:off x="849297" y="1437471"/>
            <a:ext cx="1049340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800"/>
              </a:spcBef>
            </a:pPr>
            <a:r>
              <a:rPr lang="es-MX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Creación de empresas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8F836534-E7F2-4222-82B5-BAED9DE2351E}"/>
              </a:ext>
            </a:extLst>
          </p:cNvPr>
          <p:cNvSpPr txBox="1"/>
          <p:nvPr/>
        </p:nvSpPr>
        <p:spPr>
          <a:xfrm>
            <a:off x="213148" y="2361141"/>
            <a:ext cx="3596852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ts val="800"/>
              </a:spcBef>
            </a:pPr>
            <a:r>
              <a:rPr lang="es-MX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Información del emisor en el CFDI, requerida para la </a:t>
            </a:r>
            <a:r>
              <a:rPr lang="es-MX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versión 4.0</a:t>
            </a:r>
            <a:r>
              <a:rPr lang="es-MX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 del anexo 20.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86B2CE35-6FC5-40C2-9454-1469914928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1198" y="1118755"/>
            <a:ext cx="6381750" cy="5676900"/>
          </a:xfrm>
          <a:prstGeom prst="rect">
            <a:avLst/>
          </a:prstGeom>
        </p:spPr>
      </p:pic>
      <p:sp>
        <p:nvSpPr>
          <p:cNvPr id="13" name="Rectángulo 12">
            <a:extLst>
              <a:ext uri="{FF2B5EF4-FFF2-40B4-BE49-F238E27FC236}">
                <a16:creationId xmlns:a16="http://schemas.microsoft.com/office/drawing/2014/main" id="{7845A5C8-9BDD-426D-A655-F3DC35220A2F}"/>
              </a:ext>
            </a:extLst>
          </p:cNvPr>
          <p:cNvSpPr/>
          <p:nvPr/>
        </p:nvSpPr>
        <p:spPr>
          <a:xfrm>
            <a:off x="4041197" y="1197915"/>
            <a:ext cx="4867275" cy="318716"/>
          </a:xfrm>
          <a:prstGeom prst="rect">
            <a:avLst/>
          </a:prstGeom>
          <a:noFill/>
          <a:ln w="381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8DD83E39-8AA7-467B-BD1C-16CCFF010298}"/>
              </a:ext>
            </a:extLst>
          </p:cNvPr>
          <p:cNvSpPr/>
          <p:nvPr/>
        </p:nvSpPr>
        <p:spPr>
          <a:xfrm>
            <a:off x="4041197" y="1705443"/>
            <a:ext cx="2359604" cy="282184"/>
          </a:xfrm>
          <a:prstGeom prst="rect">
            <a:avLst/>
          </a:prstGeom>
          <a:noFill/>
          <a:ln w="381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ACB0D80D-C994-4673-B3DA-C90AFC6864B4}"/>
              </a:ext>
            </a:extLst>
          </p:cNvPr>
          <p:cNvSpPr/>
          <p:nvPr/>
        </p:nvSpPr>
        <p:spPr>
          <a:xfrm>
            <a:off x="4041197" y="2220049"/>
            <a:ext cx="2359604" cy="282184"/>
          </a:xfrm>
          <a:prstGeom prst="rect">
            <a:avLst/>
          </a:prstGeom>
          <a:noFill/>
          <a:ln w="381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1B4CEC67-43B4-419D-A62F-361A300A18BB}"/>
              </a:ext>
            </a:extLst>
          </p:cNvPr>
          <p:cNvSpPr/>
          <p:nvPr/>
        </p:nvSpPr>
        <p:spPr>
          <a:xfrm>
            <a:off x="5897708" y="3760693"/>
            <a:ext cx="1320512" cy="282184"/>
          </a:xfrm>
          <a:prstGeom prst="rect">
            <a:avLst/>
          </a:prstGeom>
          <a:noFill/>
          <a:ln w="381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744321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09987E18-744F-4A2F-A9CF-76CF039A56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8902" y="1098763"/>
            <a:ext cx="6522489" cy="5213902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66B2F923-D144-4DDE-ABC2-0C59539EF1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821" y="329043"/>
            <a:ext cx="7927944" cy="868872"/>
          </a:xfrm>
        </p:spPr>
        <p:txBody>
          <a:bodyPr>
            <a:normAutofit/>
          </a:bodyPr>
          <a:lstStyle/>
          <a:p>
            <a:r>
              <a:rPr lang="es-MX" dirty="0"/>
              <a:t>Anexo 20 versión 4.0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336E4129-5939-43A7-8602-AF3461AE1ED9}"/>
              </a:ext>
            </a:extLst>
          </p:cNvPr>
          <p:cNvSpPr txBox="1"/>
          <p:nvPr/>
        </p:nvSpPr>
        <p:spPr>
          <a:xfrm>
            <a:off x="849297" y="1437471"/>
            <a:ext cx="1049340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800"/>
              </a:spcBef>
            </a:pPr>
            <a:r>
              <a:rPr lang="es-MX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Catálogo Clientes</a:t>
            </a:r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7845A5C8-9BDD-426D-A655-F3DC35220A2F}"/>
              </a:ext>
            </a:extLst>
          </p:cNvPr>
          <p:cNvSpPr/>
          <p:nvPr/>
        </p:nvSpPr>
        <p:spPr>
          <a:xfrm>
            <a:off x="4068902" y="5559181"/>
            <a:ext cx="4293863" cy="75348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9B47A5A0-3CAC-4436-8C4D-3C5396B5848E}"/>
              </a:ext>
            </a:extLst>
          </p:cNvPr>
          <p:cNvSpPr/>
          <p:nvPr/>
        </p:nvSpPr>
        <p:spPr>
          <a:xfrm>
            <a:off x="5108005" y="1936045"/>
            <a:ext cx="852120" cy="240244"/>
          </a:xfrm>
          <a:prstGeom prst="rect">
            <a:avLst/>
          </a:prstGeom>
          <a:noFill/>
          <a:ln w="381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472CC763-9AC5-429E-A94E-75CFCB2CFE5D}"/>
              </a:ext>
            </a:extLst>
          </p:cNvPr>
          <p:cNvSpPr txBox="1"/>
          <p:nvPr/>
        </p:nvSpPr>
        <p:spPr>
          <a:xfrm>
            <a:off x="434821" y="2220049"/>
            <a:ext cx="3596852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ts val="800"/>
              </a:spcBef>
            </a:pPr>
            <a:r>
              <a:rPr lang="es-MX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Información del emisor en el CFDI, requerida para la </a:t>
            </a:r>
            <a:r>
              <a:rPr lang="es-MX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versión 4.0</a:t>
            </a:r>
            <a:r>
              <a:rPr lang="es-MX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 del anexo 20.</a:t>
            </a:r>
          </a:p>
        </p:txBody>
      </p:sp>
    </p:spTree>
    <p:extLst>
      <p:ext uri="{BB962C8B-B14F-4D97-AF65-F5344CB8AC3E}">
        <p14:creationId xmlns:p14="http://schemas.microsoft.com/office/powerpoint/2010/main" val="35933048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id="{81494A07-B5C7-49AC-B078-1E020631D6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8902" y="1109779"/>
            <a:ext cx="6674089" cy="5335087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66B2F923-D144-4DDE-ABC2-0C59539EF1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821" y="329043"/>
            <a:ext cx="7927944" cy="868872"/>
          </a:xfrm>
        </p:spPr>
        <p:txBody>
          <a:bodyPr>
            <a:normAutofit/>
          </a:bodyPr>
          <a:lstStyle/>
          <a:p>
            <a:r>
              <a:rPr lang="es-MX" dirty="0"/>
              <a:t>Anexo 20 versión 4.0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336E4129-5939-43A7-8602-AF3461AE1ED9}"/>
              </a:ext>
            </a:extLst>
          </p:cNvPr>
          <p:cNvSpPr txBox="1"/>
          <p:nvPr/>
        </p:nvSpPr>
        <p:spPr>
          <a:xfrm>
            <a:off x="849297" y="1437471"/>
            <a:ext cx="1049340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800"/>
              </a:spcBef>
            </a:pPr>
            <a:r>
              <a:rPr lang="es-MX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Catálogo Clientes</a:t>
            </a:r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7845A5C8-9BDD-426D-A655-F3DC35220A2F}"/>
              </a:ext>
            </a:extLst>
          </p:cNvPr>
          <p:cNvSpPr/>
          <p:nvPr/>
        </p:nvSpPr>
        <p:spPr>
          <a:xfrm>
            <a:off x="4101953" y="5709079"/>
            <a:ext cx="4293863" cy="73578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9B47A5A0-3CAC-4436-8C4D-3C5396B5848E}"/>
              </a:ext>
            </a:extLst>
          </p:cNvPr>
          <p:cNvSpPr/>
          <p:nvPr/>
        </p:nvSpPr>
        <p:spPr>
          <a:xfrm>
            <a:off x="5108005" y="1936045"/>
            <a:ext cx="960292" cy="280680"/>
          </a:xfrm>
          <a:prstGeom prst="rect">
            <a:avLst/>
          </a:prstGeom>
          <a:noFill/>
          <a:ln w="381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472CC763-9AC5-429E-A94E-75CFCB2CFE5D}"/>
              </a:ext>
            </a:extLst>
          </p:cNvPr>
          <p:cNvSpPr txBox="1"/>
          <p:nvPr/>
        </p:nvSpPr>
        <p:spPr>
          <a:xfrm>
            <a:off x="138545" y="2076383"/>
            <a:ext cx="3726874" cy="29649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ts val="800"/>
              </a:spcBef>
            </a:pPr>
            <a:r>
              <a:rPr lang="es-MX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El nodo </a:t>
            </a:r>
            <a:r>
              <a:rPr lang="es-MX" sz="20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RegimenFiscalReceptor</a:t>
            </a:r>
            <a:r>
              <a:rPr lang="es-MX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 </a:t>
            </a:r>
            <a:r>
              <a:rPr lang="es-MX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que se registre debe corresponder con el tipo de persona del receptor, es decir, si el RFC tiene longitud de 12 posiciones, debe ser persona moral y si tiene longitud de 13 posiciones debe ser persona física.</a:t>
            </a:r>
          </a:p>
        </p:txBody>
      </p:sp>
    </p:spTree>
    <p:extLst>
      <p:ext uri="{BB962C8B-B14F-4D97-AF65-F5344CB8AC3E}">
        <p14:creationId xmlns:p14="http://schemas.microsoft.com/office/powerpoint/2010/main" val="23377983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25F3D131-3C90-48F6-8B09-7121BACD40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9046" y="1214870"/>
            <a:ext cx="6301464" cy="5314087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66B2F923-D144-4DDE-ABC2-0C59539EF1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821" y="329043"/>
            <a:ext cx="7927944" cy="868872"/>
          </a:xfrm>
        </p:spPr>
        <p:txBody>
          <a:bodyPr>
            <a:normAutofit/>
          </a:bodyPr>
          <a:lstStyle/>
          <a:p>
            <a:r>
              <a:rPr lang="es-MX" dirty="0"/>
              <a:t>Anexo 20 versión 4.0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336E4129-5939-43A7-8602-AF3461AE1ED9}"/>
              </a:ext>
            </a:extLst>
          </p:cNvPr>
          <p:cNvSpPr txBox="1"/>
          <p:nvPr/>
        </p:nvSpPr>
        <p:spPr>
          <a:xfrm>
            <a:off x="849297" y="1437471"/>
            <a:ext cx="1049340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800"/>
              </a:spcBef>
            </a:pPr>
            <a:r>
              <a:rPr lang="es-MX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Catálogo Proveedores</a:t>
            </a:r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7845A5C8-9BDD-426D-A655-F3DC35220A2F}"/>
              </a:ext>
            </a:extLst>
          </p:cNvPr>
          <p:cNvSpPr/>
          <p:nvPr/>
        </p:nvSpPr>
        <p:spPr>
          <a:xfrm>
            <a:off x="4139046" y="6026728"/>
            <a:ext cx="2718954" cy="40011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FCDE0313-6ED6-43DB-88C7-5B5281D882F7}"/>
              </a:ext>
            </a:extLst>
          </p:cNvPr>
          <p:cNvSpPr/>
          <p:nvPr/>
        </p:nvSpPr>
        <p:spPr>
          <a:xfrm>
            <a:off x="5274259" y="1882246"/>
            <a:ext cx="960292" cy="280680"/>
          </a:xfrm>
          <a:prstGeom prst="rect">
            <a:avLst/>
          </a:prstGeom>
          <a:noFill/>
          <a:ln w="381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F75AD609-05F9-429E-BC4E-5D876D6BF912}"/>
              </a:ext>
            </a:extLst>
          </p:cNvPr>
          <p:cNvSpPr txBox="1"/>
          <p:nvPr/>
        </p:nvSpPr>
        <p:spPr>
          <a:xfrm>
            <a:off x="138545" y="2076383"/>
            <a:ext cx="372687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ts val="800"/>
              </a:spcBef>
            </a:pPr>
            <a:r>
              <a:rPr lang="es-MX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Se agrega el campo para asignar el </a:t>
            </a:r>
            <a:r>
              <a:rPr lang="es-MX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Uso de CFDI</a:t>
            </a:r>
            <a:r>
              <a:rPr lang="es-MX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853880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6B2F923-D144-4DDE-ABC2-0C59539EF1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821" y="329043"/>
            <a:ext cx="7927944" cy="868872"/>
          </a:xfrm>
        </p:spPr>
        <p:txBody>
          <a:bodyPr>
            <a:normAutofit/>
          </a:bodyPr>
          <a:lstStyle/>
          <a:p>
            <a:r>
              <a:rPr lang="es-MX" dirty="0"/>
              <a:t>Anexo 20 versión 4.0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336E4129-5939-43A7-8602-AF3461AE1ED9}"/>
              </a:ext>
            </a:extLst>
          </p:cNvPr>
          <p:cNvSpPr txBox="1"/>
          <p:nvPr/>
        </p:nvSpPr>
        <p:spPr>
          <a:xfrm>
            <a:off x="849297" y="1437471"/>
            <a:ext cx="1049340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800"/>
              </a:spcBef>
            </a:pPr>
            <a:r>
              <a:rPr lang="es-MX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Configuración de conceptos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8F836534-E7F2-4222-82B5-BAED9DE2351E}"/>
              </a:ext>
            </a:extLst>
          </p:cNvPr>
          <p:cNvSpPr txBox="1"/>
          <p:nvPr/>
        </p:nvSpPr>
        <p:spPr>
          <a:xfrm>
            <a:off x="587221" y="2077137"/>
            <a:ext cx="3596852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ts val="800"/>
              </a:spcBef>
            </a:pPr>
            <a:r>
              <a:rPr lang="es-MX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Se podrá asignar la </a:t>
            </a:r>
            <a:r>
              <a:rPr lang="es-MX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versión 4.0 </a:t>
            </a:r>
            <a:r>
              <a:rPr lang="es-MX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del anexo 20 a conceptos ya creados.</a:t>
            </a:r>
            <a:br>
              <a:rPr lang="es-MX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</a:br>
            <a:r>
              <a:rPr lang="es-MX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También se podrá asignar el régimen fiscal para aquellos escenarios donde se configuren conceptos específicos. 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22FCB271-7FEE-4913-B8F1-551A3D6C21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6519" y="1197915"/>
            <a:ext cx="5866694" cy="5505340"/>
          </a:xfrm>
          <a:prstGeom prst="rect">
            <a:avLst/>
          </a:prstGeom>
        </p:spPr>
      </p:pic>
      <p:sp>
        <p:nvSpPr>
          <p:cNvPr id="12" name="Rectángulo 11">
            <a:extLst>
              <a:ext uri="{FF2B5EF4-FFF2-40B4-BE49-F238E27FC236}">
                <a16:creationId xmlns:a16="http://schemas.microsoft.com/office/drawing/2014/main" id="{7F796F73-D7CA-4865-97F3-066414922132}"/>
              </a:ext>
            </a:extLst>
          </p:cNvPr>
          <p:cNvSpPr/>
          <p:nvPr/>
        </p:nvSpPr>
        <p:spPr>
          <a:xfrm>
            <a:off x="5117523" y="5686123"/>
            <a:ext cx="3042804" cy="72853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196628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>
            <a:extLst>
              <a:ext uri="{FF2B5EF4-FFF2-40B4-BE49-F238E27FC236}">
                <a16:creationId xmlns:a16="http://schemas.microsoft.com/office/drawing/2014/main" id="{43059BFB-7A57-47F0-9D4F-A5D948B1FB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360" y="1747492"/>
            <a:ext cx="9691038" cy="379531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66B2F923-D144-4DDE-ABC2-0C59539EF1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821" y="329043"/>
            <a:ext cx="7927944" cy="868872"/>
          </a:xfrm>
        </p:spPr>
        <p:txBody>
          <a:bodyPr>
            <a:normAutofit/>
          </a:bodyPr>
          <a:lstStyle/>
          <a:p>
            <a:r>
              <a:rPr lang="es-MX" dirty="0"/>
              <a:t>Anexo 20 versión 4.0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336E4129-5939-43A7-8602-AF3461AE1ED9}"/>
              </a:ext>
            </a:extLst>
          </p:cNvPr>
          <p:cNvSpPr txBox="1"/>
          <p:nvPr/>
        </p:nvSpPr>
        <p:spPr>
          <a:xfrm>
            <a:off x="849297" y="1437471"/>
            <a:ext cx="1049340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800"/>
              </a:spcBef>
            </a:pPr>
            <a:r>
              <a:rPr lang="es-MX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Captura de documentos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8F836534-E7F2-4222-82B5-BAED9DE2351E}"/>
              </a:ext>
            </a:extLst>
          </p:cNvPr>
          <p:cNvSpPr txBox="1"/>
          <p:nvPr/>
        </p:nvSpPr>
        <p:spPr>
          <a:xfrm>
            <a:off x="5352619" y="3579045"/>
            <a:ext cx="6348276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ts val="800"/>
              </a:spcBef>
            </a:pPr>
            <a:r>
              <a:rPr lang="es-MX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En caso que el cliente tenga asignada esta información el sistema los sugerirá, en cualquier caso se podrá modificar según se requiera.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C874C903-E250-4ACD-A55A-D4BD35795B51}"/>
              </a:ext>
            </a:extLst>
          </p:cNvPr>
          <p:cNvSpPr/>
          <p:nvPr/>
        </p:nvSpPr>
        <p:spPr>
          <a:xfrm>
            <a:off x="476386" y="3289430"/>
            <a:ext cx="2155979" cy="28961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DC80CF1C-7CBC-405A-AD6F-DDBBA744AEDB}"/>
              </a:ext>
            </a:extLst>
          </p:cNvPr>
          <p:cNvSpPr/>
          <p:nvPr/>
        </p:nvSpPr>
        <p:spPr>
          <a:xfrm>
            <a:off x="476385" y="3806318"/>
            <a:ext cx="4437137" cy="28961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2F7C741A-DDAD-42A2-8E4B-05C8B7EAFF3E}"/>
              </a:ext>
            </a:extLst>
          </p:cNvPr>
          <p:cNvSpPr/>
          <p:nvPr/>
        </p:nvSpPr>
        <p:spPr>
          <a:xfrm>
            <a:off x="491105" y="4587017"/>
            <a:ext cx="6735960" cy="28961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4A7A1384-7FEC-4978-8AF6-5AFD8C045826}"/>
              </a:ext>
            </a:extLst>
          </p:cNvPr>
          <p:cNvSpPr/>
          <p:nvPr/>
        </p:nvSpPr>
        <p:spPr>
          <a:xfrm>
            <a:off x="2001082" y="2831803"/>
            <a:ext cx="1181959" cy="263436"/>
          </a:xfrm>
          <a:prstGeom prst="rect">
            <a:avLst/>
          </a:prstGeom>
          <a:noFill/>
          <a:ln w="381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77467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11EE6565-B4D1-7542-B6DE-BEDED12A1A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568"/>
            <a:ext cx="12192000" cy="6850864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C9BDC9F3-0324-C745-874E-A098706D01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3003" y="675482"/>
            <a:ext cx="11366500" cy="4533900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9CBBEE28-8F2F-4B45-92E6-AFC42236AB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64342" y="5600107"/>
            <a:ext cx="1892300" cy="431800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73DF33E0-5397-4C68-88E5-0E5110C447F0}"/>
              </a:ext>
            </a:extLst>
          </p:cNvPr>
          <p:cNvSpPr txBox="1"/>
          <p:nvPr/>
        </p:nvSpPr>
        <p:spPr>
          <a:xfrm>
            <a:off x="5440680" y="4040824"/>
            <a:ext cx="39861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Instructor: </a:t>
            </a:r>
            <a:r>
              <a:rPr lang="es-MX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Christian Pérez Moreno</a:t>
            </a:r>
          </a:p>
          <a:p>
            <a:r>
              <a:rPr lang="es-MX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Depto. Generación de conocimiento  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A5E6872D-4230-0044-9E21-E15BF4295E34}"/>
              </a:ext>
            </a:extLst>
          </p:cNvPr>
          <p:cNvSpPr txBox="1"/>
          <p:nvPr/>
        </p:nvSpPr>
        <p:spPr>
          <a:xfrm>
            <a:off x="1437644" y="1394939"/>
            <a:ext cx="8285263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400" b="1" dirty="0">
                <a:solidFill>
                  <a:schemeClr val="accent1">
                    <a:lumMod val="75000"/>
                  </a:schemeClr>
                </a:solidFill>
                <a:latin typeface="Titillium Web" pitchFamily="2" charset="77"/>
              </a:rPr>
              <a:t>CONTPAQi® Comercial Premium</a:t>
            </a:r>
          </a:p>
          <a:p>
            <a:r>
              <a:rPr lang="pt-BR" sz="4400" b="1" dirty="0">
                <a:solidFill>
                  <a:schemeClr val="accent1">
                    <a:lumMod val="75000"/>
                  </a:schemeClr>
                </a:solidFill>
                <a:latin typeface="Titillium Web" pitchFamily="2" charset="77"/>
              </a:rPr>
              <a:t>Características de la versión 7.3.0</a:t>
            </a:r>
            <a:endParaRPr lang="es-MX" sz="4400" b="1" dirty="0">
              <a:solidFill>
                <a:schemeClr val="accent1">
                  <a:lumMod val="75000"/>
                </a:schemeClr>
              </a:solidFill>
              <a:latin typeface="Titillium Web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335788685"/>
      </p:ext>
    </p:extLst>
  </p:cSld>
  <p:clrMapOvr>
    <a:masterClrMapping/>
  </p:clrMapOvr>
  <p:transition spd="slow">
    <p:push dir="u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id="{6FE65D88-7728-4CCC-A53A-201E0F2786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821" y="1837581"/>
            <a:ext cx="8962910" cy="3510153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66B2F923-D144-4DDE-ABC2-0C59539EF1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821" y="329043"/>
            <a:ext cx="7927944" cy="868872"/>
          </a:xfrm>
        </p:spPr>
        <p:txBody>
          <a:bodyPr>
            <a:normAutofit/>
          </a:bodyPr>
          <a:lstStyle/>
          <a:p>
            <a:r>
              <a:rPr lang="es-MX" dirty="0"/>
              <a:t>Anexo 20 versión 4.0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336E4129-5939-43A7-8602-AF3461AE1ED9}"/>
              </a:ext>
            </a:extLst>
          </p:cNvPr>
          <p:cNvSpPr txBox="1"/>
          <p:nvPr/>
        </p:nvSpPr>
        <p:spPr>
          <a:xfrm>
            <a:off x="849297" y="1437471"/>
            <a:ext cx="1049340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800"/>
              </a:spcBef>
            </a:pPr>
            <a:r>
              <a:rPr lang="es-MX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Captura de documentos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8F836534-E7F2-4222-82B5-BAED9DE2351E}"/>
              </a:ext>
            </a:extLst>
          </p:cNvPr>
          <p:cNvSpPr txBox="1"/>
          <p:nvPr/>
        </p:nvSpPr>
        <p:spPr>
          <a:xfrm>
            <a:off x="2291329" y="5098952"/>
            <a:ext cx="7687541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ts val="800"/>
              </a:spcBef>
            </a:pPr>
            <a:r>
              <a:rPr lang="es-MX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Se agrega el campo </a:t>
            </a:r>
            <a:r>
              <a:rPr lang="es-MX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Exportación temporal</a:t>
            </a:r>
            <a:r>
              <a:rPr lang="es-MX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, donde deberá indicarse si el documento corresponde a una operación de exportación definitiva o temporal.</a:t>
            </a: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7F1A3114-2635-4D84-AEFA-0BF53BC81939}"/>
              </a:ext>
            </a:extLst>
          </p:cNvPr>
          <p:cNvSpPr/>
          <p:nvPr/>
        </p:nvSpPr>
        <p:spPr>
          <a:xfrm>
            <a:off x="1901929" y="2831803"/>
            <a:ext cx="1181959" cy="263436"/>
          </a:xfrm>
          <a:prstGeom prst="rect">
            <a:avLst/>
          </a:prstGeom>
          <a:noFill/>
          <a:ln w="381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D7B0C95C-FFB5-48C4-81E9-552B72A0FB7C}"/>
              </a:ext>
            </a:extLst>
          </p:cNvPr>
          <p:cNvSpPr/>
          <p:nvPr/>
        </p:nvSpPr>
        <p:spPr>
          <a:xfrm>
            <a:off x="7767472" y="4480924"/>
            <a:ext cx="1390383" cy="25733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4463949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6B2F923-D144-4DDE-ABC2-0C59539EF1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821" y="329043"/>
            <a:ext cx="7927944" cy="868872"/>
          </a:xfrm>
        </p:spPr>
        <p:txBody>
          <a:bodyPr>
            <a:normAutofit/>
          </a:bodyPr>
          <a:lstStyle/>
          <a:p>
            <a:r>
              <a:rPr lang="es-MX" dirty="0"/>
              <a:t>Anexo 20 versión 4.0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336E4129-5939-43A7-8602-AF3461AE1ED9}"/>
              </a:ext>
            </a:extLst>
          </p:cNvPr>
          <p:cNvSpPr txBox="1"/>
          <p:nvPr/>
        </p:nvSpPr>
        <p:spPr>
          <a:xfrm>
            <a:off x="849297" y="1437471"/>
            <a:ext cx="1049340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800"/>
              </a:spcBef>
            </a:pPr>
            <a:r>
              <a:rPr lang="es-MX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Captura de documentos – Exportación temporal</a:t>
            </a:r>
          </a:p>
        </p:txBody>
      </p:sp>
      <p:graphicFrame>
        <p:nvGraphicFramePr>
          <p:cNvPr id="3" name="Tabla 5">
            <a:extLst>
              <a:ext uri="{FF2B5EF4-FFF2-40B4-BE49-F238E27FC236}">
                <a16:creationId xmlns:a16="http://schemas.microsoft.com/office/drawing/2014/main" id="{22A3494A-79F2-4ED4-9748-381BD1C63D9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016375"/>
              </p:ext>
            </p:extLst>
          </p:nvPr>
        </p:nvGraphicFramePr>
        <p:xfrm>
          <a:off x="1133062" y="2586128"/>
          <a:ext cx="10209641" cy="1685744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3138306">
                  <a:extLst>
                    <a:ext uri="{9D8B030D-6E8A-4147-A177-3AD203B41FA5}">
                      <a16:colId xmlns:a16="http://schemas.microsoft.com/office/drawing/2014/main" val="3600346784"/>
                    </a:ext>
                  </a:extLst>
                </a:gridCol>
                <a:gridCol w="7071335">
                  <a:extLst>
                    <a:ext uri="{9D8B030D-6E8A-4147-A177-3AD203B41FA5}">
                      <a16:colId xmlns:a16="http://schemas.microsoft.com/office/drawing/2014/main" val="2456089102"/>
                    </a:ext>
                  </a:extLst>
                </a:gridCol>
              </a:tblGrid>
              <a:tr h="421436">
                <a:tc>
                  <a:txBody>
                    <a:bodyPr/>
                    <a:lstStyle/>
                    <a:p>
                      <a:r>
                        <a:rPr lang="es-MX" dirty="0"/>
                        <a:t>Clave – Descripción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Acción en CONTPAQi® Comercial Premium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95038"/>
                  </a:ext>
                </a:extLst>
              </a:tr>
              <a:tr h="421436">
                <a:tc>
                  <a:txBody>
                    <a:bodyPr/>
                    <a:lstStyle/>
                    <a:p>
                      <a:r>
                        <a:rPr lang="es-MX" dirty="0"/>
                        <a:t>01 – No aplica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Se debe dejar desmarcada la opción en el documento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2617118"/>
                  </a:ext>
                </a:extLst>
              </a:tr>
              <a:tr h="421436">
                <a:tc>
                  <a:txBody>
                    <a:bodyPr/>
                    <a:lstStyle/>
                    <a:p>
                      <a:r>
                        <a:rPr lang="es-MX" dirty="0"/>
                        <a:t>02 – Definitiva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Se debe incluir el </a:t>
                      </a:r>
                      <a:r>
                        <a:rPr lang="es-MX" b="1" dirty="0"/>
                        <a:t>Complemento Comercio Exterior 1.1 </a:t>
                      </a:r>
                      <a:r>
                        <a:rPr lang="es-MX" dirty="0"/>
                        <a:t>en el documento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7577364"/>
                  </a:ext>
                </a:extLst>
              </a:tr>
              <a:tr h="421436">
                <a:tc>
                  <a:txBody>
                    <a:bodyPr/>
                    <a:lstStyle/>
                    <a:p>
                      <a:r>
                        <a:rPr lang="es-MX" dirty="0"/>
                        <a:t>03 - Temporal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Se debe marcar la opción en el documento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38797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353566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AAF3CF04-6B3D-4963-98C9-A23F7FB420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925" y="1837581"/>
            <a:ext cx="11106150" cy="478155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66B2F923-D144-4DDE-ABC2-0C59539EF1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821" y="329043"/>
            <a:ext cx="7927944" cy="868872"/>
          </a:xfrm>
        </p:spPr>
        <p:txBody>
          <a:bodyPr>
            <a:normAutofit/>
          </a:bodyPr>
          <a:lstStyle/>
          <a:p>
            <a:r>
              <a:rPr lang="es-MX" dirty="0"/>
              <a:t>Anexo 20 versión 4.0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336E4129-5939-43A7-8602-AF3461AE1ED9}"/>
              </a:ext>
            </a:extLst>
          </p:cNvPr>
          <p:cNvSpPr txBox="1"/>
          <p:nvPr/>
        </p:nvSpPr>
        <p:spPr>
          <a:xfrm>
            <a:off x="849297" y="1437471"/>
            <a:ext cx="1049340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800"/>
              </a:spcBef>
            </a:pPr>
            <a:r>
              <a:rPr lang="es-MX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Captura de documentos - Timbrado</a:t>
            </a:r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D7B0C95C-FFB5-48C4-81E9-552B72A0FB7C}"/>
              </a:ext>
            </a:extLst>
          </p:cNvPr>
          <p:cNvSpPr/>
          <p:nvPr/>
        </p:nvSpPr>
        <p:spPr>
          <a:xfrm>
            <a:off x="849297" y="3202693"/>
            <a:ext cx="9735576" cy="510325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CEAD17BF-7D84-41B4-8F91-AE642D17F999}"/>
              </a:ext>
            </a:extLst>
          </p:cNvPr>
          <p:cNvSpPr/>
          <p:nvPr/>
        </p:nvSpPr>
        <p:spPr>
          <a:xfrm>
            <a:off x="1607127" y="2565384"/>
            <a:ext cx="1246909" cy="191671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01C0A690-71E2-4E8E-97EF-5AAB56E152EC}"/>
              </a:ext>
            </a:extLst>
          </p:cNvPr>
          <p:cNvSpPr/>
          <p:nvPr/>
        </p:nvSpPr>
        <p:spPr>
          <a:xfrm>
            <a:off x="720436" y="2096624"/>
            <a:ext cx="2133600" cy="186596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3F1009DE-373A-4615-8047-218C92272099}"/>
              </a:ext>
            </a:extLst>
          </p:cNvPr>
          <p:cNvSpPr/>
          <p:nvPr/>
        </p:nvSpPr>
        <p:spPr>
          <a:xfrm>
            <a:off x="6004646" y="2381411"/>
            <a:ext cx="1767754" cy="191671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0248298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E87896ED-5508-4FC1-957B-FE5F481990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011" y="1915615"/>
            <a:ext cx="11144250" cy="2409825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66B2F923-D144-4DDE-ABC2-0C59539EF1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821" y="329043"/>
            <a:ext cx="7927944" cy="868872"/>
          </a:xfrm>
        </p:spPr>
        <p:txBody>
          <a:bodyPr>
            <a:normAutofit/>
          </a:bodyPr>
          <a:lstStyle/>
          <a:p>
            <a:r>
              <a:rPr lang="es-MX" dirty="0"/>
              <a:t>Anexo 20 versión 4.0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336E4129-5939-43A7-8602-AF3461AE1ED9}"/>
              </a:ext>
            </a:extLst>
          </p:cNvPr>
          <p:cNvSpPr txBox="1"/>
          <p:nvPr/>
        </p:nvSpPr>
        <p:spPr>
          <a:xfrm>
            <a:off x="849297" y="1437471"/>
            <a:ext cx="1049340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800"/>
              </a:spcBef>
            </a:pPr>
            <a:r>
              <a:rPr lang="es-MX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Captura de documentos – Escenario con impuesto no objeto de IVA</a:t>
            </a:r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D7B0C95C-FFB5-48C4-81E9-552B72A0FB7C}"/>
              </a:ext>
            </a:extLst>
          </p:cNvPr>
          <p:cNvSpPr/>
          <p:nvPr/>
        </p:nvSpPr>
        <p:spPr>
          <a:xfrm>
            <a:off x="849297" y="3202693"/>
            <a:ext cx="9735576" cy="510325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CEAD17BF-7D84-41B4-8F91-AE642D17F999}"/>
              </a:ext>
            </a:extLst>
          </p:cNvPr>
          <p:cNvSpPr/>
          <p:nvPr/>
        </p:nvSpPr>
        <p:spPr>
          <a:xfrm>
            <a:off x="1607127" y="2565384"/>
            <a:ext cx="1246909" cy="191671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01C0A690-71E2-4E8E-97EF-5AAB56E152EC}"/>
              </a:ext>
            </a:extLst>
          </p:cNvPr>
          <p:cNvSpPr/>
          <p:nvPr/>
        </p:nvSpPr>
        <p:spPr>
          <a:xfrm>
            <a:off x="720436" y="2096624"/>
            <a:ext cx="2133600" cy="186596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3F1009DE-373A-4615-8047-218C92272099}"/>
              </a:ext>
            </a:extLst>
          </p:cNvPr>
          <p:cNvSpPr/>
          <p:nvPr/>
        </p:nvSpPr>
        <p:spPr>
          <a:xfrm>
            <a:off x="5949561" y="2392428"/>
            <a:ext cx="1767754" cy="191671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AFA92B22-124A-40FF-8357-E11783127E4F}"/>
              </a:ext>
            </a:extLst>
          </p:cNvPr>
          <p:cNvSpPr/>
          <p:nvPr/>
        </p:nvSpPr>
        <p:spPr>
          <a:xfrm>
            <a:off x="3689267" y="3791052"/>
            <a:ext cx="1224256" cy="186037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4899070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63B08449-615B-4BA1-A6E9-6811D4525E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1908" y="1940919"/>
            <a:ext cx="11106150" cy="421005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66B2F923-D144-4DDE-ABC2-0C59539EF1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821" y="329043"/>
            <a:ext cx="7927944" cy="868872"/>
          </a:xfrm>
        </p:spPr>
        <p:txBody>
          <a:bodyPr>
            <a:normAutofit/>
          </a:bodyPr>
          <a:lstStyle/>
          <a:p>
            <a:r>
              <a:rPr lang="es-MX" dirty="0"/>
              <a:t>Anexo 20 versión 4.0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336E4129-5939-43A7-8602-AF3461AE1ED9}"/>
              </a:ext>
            </a:extLst>
          </p:cNvPr>
          <p:cNvSpPr txBox="1"/>
          <p:nvPr/>
        </p:nvSpPr>
        <p:spPr>
          <a:xfrm>
            <a:off x="849297" y="1437471"/>
            <a:ext cx="1049340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800"/>
              </a:spcBef>
            </a:pPr>
            <a:r>
              <a:rPr lang="es-MX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Captura de documentos – Escenario impuesto IVA tasa 0</a:t>
            </a:r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D7B0C95C-FFB5-48C4-81E9-552B72A0FB7C}"/>
              </a:ext>
            </a:extLst>
          </p:cNvPr>
          <p:cNvSpPr/>
          <p:nvPr/>
        </p:nvSpPr>
        <p:spPr>
          <a:xfrm>
            <a:off x="849297" y="3202693"/>
            <a:ext cx="9735576" cy="510325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CEAD17BF-7D84-41B4-8F91-AE642D17F999}"/>
              </a:ext>
            </a:extLst>
          </p:cNvPr>
          <p:cNvSpPr/>
          <p:nvPr/>
        </p:nvSpPr>
        <p:spPr>
          <a:xfrm>
            <a:off x="1607127" y="2565384"/>
            <a:ext cx="1246909" cy="191671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01C0A690-71E2-4E8E-97EF-5AAB56E152EC}"/>
              </a:ext>
            </a:extLst>
          </p:cNvPr>
          <p:cNvSpPr/>
          <p:nvPr/>
        </p:nvSpPr>
        <p:spPr>
          <a:xfrm>
            <a:off x="720436" y="2096624"/>
            <a:ext cx="2133600" cy="186596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3F1009DE-373A-4615-8047-218C92272099}"/>
              </a:ext>
            </a:extLst>
          </p:cNvPr>
          <p:cNvSpPr/>
          <p:nvPr/>
        </p:nvSpPr>
        <p:spPr>
          <a:xfrm>
            <a:off x="6004646" y="2381411"/>
            <a:ext cx="1767754" cy="191671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94D589E4-E571-4421-8077-2A1DC5022267}"/>
              </a:ext>
            </a:extLst>
          </p:cNvPr>
          <p:cNvSpPr/>
          <p:nvPr/>
        </p:nvSpPr>
        <p:spPr>
          <a:xfrm>
            <a:off x="1959142" y="4429803"/>
            <a:ext cx="7460280" cy="202688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8025883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DA16D755-F8E2-4FBE-B3A3-04E401B89D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5351" y="1904597"/>
            <a:ext cx="11010900" cy="4238625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66B2F923-D144-4DDE-ABC2-0C59539EF1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821" y="329043"/>
            <a:ext cx="7927944" cy="868872"/>
          </a:xfrm>
        </p:spPr>
        <p:txBody>
          <a:bodyPr>
            <a:normAutofit/>
          </a:bodyPr>
          <a:lstStyle/>
          <a:p>
            <a:r>
              <a:rPr lang="es-MX" dirty="0"/>
              <a:t>Anexo 20 versión 4.0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336E4129-5939-43A7-8602-AF3461AE1ED9}"/>
              </a:ext>
            </a:extLst>
          </p:cNvPr>
          <p:cNvSpPr txBox="1"/>
          <p:nvPr/>
        </p:nvSpPr>
        <p:spPr>
          <a:xfrm>
            <a:off x="849297" y="1437471"/>
            <a:ext cx="1049340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800"/>
              </a:spcBef>
            </a:pPr>
            <a:r>
              <a:rPr lang="es-MX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Captura de documentos – Escenario con impuesto IVA tasa exenta</a:t>
            </a:r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D7B0C95C-FFB5-48C4-81E9-552B72A0FB7C}"/>
              </a:ext>
            </a:extLst>
          </p:cNvPr>
          <p:cNvSpPr/>
          <p:nvPr/>
        </p:nvSpPr>
        <p:spPr>
          <a:xfrm>
            <a:off x="849297" y="3202693"/>
            <a:ext cx="9735576" cy="510325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CEAD17BF-7D84-41B4-8F91-AE642D17F999}"/>
              </a:ext>
            </a:extLst>
          </p:cNvPr>
          <p:cNvSpPr/>
          <p:nvPr/>
        </p:nvSpPr>
        <p:spPr>
          <a:xfrm>
            <a:off x="1607127" y="2565384"/>
            <a:ext cx="1246909" cy="191671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01C0A690-71E2-4E8E-97EF-5AAB56E152EC}"/>
              </a:ext>
            </a:extLst>
          </p:cNvPr>
          <p:cNvSpPr/>
          <p:nvPr/>
        </p:nvSpPr>
        <p:spPr>
          <a:xfrm>
            <a:off x="720436" y="2096624"/>
            <a:ext cx="2133600" cy="186596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3F1009DE-373A-4615-8047-218C92272099}"/>
              </a:ext>
            </a:extLst>
          </p:cNvPr>
          <p:cNvSpPr/>
          <p:nvPr/>
        </p:nvSpPr>
        <p:spPr>
          <a:xfrm>
            <a:off x="6004646" y="2381411"/>
            <a:ext cx="1767754" cy="191671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28C53638-4846-4963-B912-B000D01202AA}"/>
              </a:ext>
            </a:extLst>
          </p:cNvPr>
          <p:cNvSpPr/>
          <p:nvPr/>
        </p:nvSpPr>
        <p:spPr>
          <a:xfrm>
            <a:off x="1948125" y="4418785"/>
            <a:ext cx="4849282" cy="213705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8684905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>
            <a:extLst>
              <a:ext uri="{FF2B5EF4-FFF2-40B4-BE49-F238E27FC236}">
                <a16:creationId xmlns:a16="http://schemas.microsoft.com/office/drawing/2014/main" id="{BB45149E-2899-4194-919C-8F83361568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9740" y="94036"/>
            <a:ext cx="1449979" cy="1421659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412C6877-BC04-7446-B504-C0867857B80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6633"/>
          <a:stretch/>
        </p:blipFill>
        <p:spPr>
          <a:xfrm>
            <a:off x="0" y="3286"/>
            <a:ext cx="12192000" cy="744769"/>
          </a:xfrm>
          <a:prstGeom prst="rect">
            <a:avLst/>
          </a:prstGeom>
        </p:spPr>
      </p:pic>
      <p:sp>
        <p:nvSpPr>
          <p:cNvPr id="2" name="Rectángulo 1">
            <a:extLst>
              <a:ext uri="{FF2B5EF4-FFF2-40B4-BE49-F238E27FC236}">
                <a16:creationId xmlns:a16="http://schemas.microsoft.com/office/drawing/2014/main" id="{1C7B0D6F-4E7C-9248-8706-E980FE593683}"/>
              </a:ext>
            </a:extLst>
          </p:cNvPr>
          <p:cNvSpPr/>
          <p:nvPr/>
        </p:nvSpPr>
        <p:spPr>
          <a:xfrm>
            <a:off x="-22281" y="6958"/>
            <a:ext cx="1219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3600" b="1">
                <a:solidFill>
                  <a:schemeClr val="bg1"/>
                </a:solidFill>
                <a:latin typeface="Titillium Web" pitchFamily="2" charset="77"/>
              </a:rPr>
              <a:t>Ejercicio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FB79DAAB-621F-491D-B00C-C23AA41A0D23}"/>
              </a:ext>
            </a:extLst>
          </p:cNvPr>
          <p:cNvSpPr txBox="1"/>
          <p:nvPr/>
        </p:nvSpPr>
        <p:spPr>
          <a:xfrm>
            <a:off x="1329586" y="2334491"/>
            <a:ext cx="9488266" cy="52322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es-MX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Conoce la característica en CONTPAQi® Comercial Premium.</a:t>
            </a:r>
          </a:p>
        </p:txBody>
      </p:sp>
    </p:spTree>
    <p:extLst>
      <p:ext uri="{BB962C8B-B14F-4D97-AF65-F5344CB8AC3E}">
        <p14:creationId xmlns:p14="http://schemas.microsoft.com/office/powerpoint/2010/main" val="1430736181"/>
      </p:ext>
    </p:extLst>
  </p:cSld>
  <p:clrMapOvr>
    <a:masterClrMapping/>
  </p:clrMapOvr>
  <p:transition spd="slow">
    <p:push dir="u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6B2F923-D144-4DDE-ABC2-0C59539EF1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821" y="329043"/>
            <a:ext cx="7927944" cy="868872"/>
          </a:xfrm>
        </p:spPr>
        <p:txBody>
          <a:bodyPr>
            <a:normAutofit/>
          </a:bodyPr>
          <a:lstStyle/>
          <a:p>
            <a:r>
              <a:rPr lang="es-MX" dirty="0"/>
              <a:t>Anexo 20 versión 4.0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336E4129-5939-43A7-8602-AF3461AE1ED9}"/>
              </a:ext>
            </a:extLst>
          </p:cNvPr>
          <p:cNvSpPr txBox="1"/>
          <p:nvPr/>
        </p:nvSpPr>
        <p:spPr>
          <a:xfrm>
            <a:off x="849297" y="1437471"/>
            <a:ext cx="1049340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800"/>
              </a:spcBef>
            </a:pPr>
            <a:r>
              <a:rPr lang="es-MX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Vistas – Catálogo clientes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803EB0AA-2FFF-4875-9AD1-E0CCACCF97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297" y="3332356"/>
            <a:ext cx="10251098" cy="2599027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3247ED08-8793-479A-8DD0-91CD690DE675}"/>
              </a:ext>
            </a:extLst>
          </p:cNvPr>
          <p:cNvSpPr txBox="1"/>
          <p:nvPr/>
        </p:nvSpPr>
        <p:spPr>
          <a:xfrm>
            <a:off x="849297" y="2077137"/>
            <a:ext cx="1005307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ts val="800"/>
              </a:spcBef>
            </a:pPr>
            <a:r>
              <a:rPr lang="es-MX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Se podrán agregar las columnas para visualizar la información del </a:t>
            </a:r>
            <a:r>
              <a:rPr lang="es-MX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Régimen fiscal</a:t>
            </a:r>
            <a:r>
              <a:rPr lang="es-MX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 y </a:t>
            </a:r>
            <a:r>
              <a:rPr lang="es-MX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Uso CFDI </a:t>
            </a:r>
            <a:r>
              <a:rPr lang="es-MX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correspondiente.</a:t>
            </a: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D8734883-2BE0-46D6-BDFD-45A73D14A04F}"/>
              </a:ext>
            </a:extLst>
          </p:cNvPr>
          <p:cNvSpPr/>
          <p:nvPr/>
        </p:nvSpPr>
        <p:spPr>
          <a:xfrm>
            <a:off x="7902719" y="3974684"/>
            <a:ext cx="1878590" cy="180266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2912041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6B2F923-D144-4DDE-ABC2-0C59539EF1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821" y="329043"/>
            <a:ext cx="7927944" cy="868872"/>
          </a:xfrm>
        </p:spPr>
        <p:txBody>
          <a:bodyPr>
            <a:normAutofit/>
          </a:bodyPr>
          <a:lstStyle/>
          <a:p>
            <a:r>
              <a:rPr lang="es-MX" dirty="0"/>
              <a:t>Anexo 20 versión 4.0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336E4129-5939-43A7-8602-AF3461AE1ED9}"/>
              </a:ext>
            </a:extLst>
          </p:cNvPr>
          <p:cNvSpPr txBox="1"/>
          <p:nvPr/>
        </p:nvSpPr>
        <p:spPr>
          <a:xfrm>
            <a:off x="849297" y="1437471"/>
            <a:ext cx="1049340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800"/>
              </a:spcBef>
            </a:pPr>
            <a:r>
              <a:rPr lang="es-MX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Vistas – Documentos venta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168FE6BF-3AE7-421E-8AA1-F0B08BC2EAC9}"/>
              </a:ext>
            </a:extLst>
          </p:cNvPr>
          <p:cNvSpPr txBox="1"/>
          <p:nvPr/>
        </p:nvSpPr>
        <p:spPr>
          <a:xfrm>
            <a:off x="863152" y="2077137"/>
            <a:ext cx="1005307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ts val="800"/>
              </a:spcBef>
            </a:pPr>
            <a:r>
              <a:rPr lang="es-MX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Se podrá agregar la columna para visualizar la información del </a:t>
            </a:r>
            <a:r>
              <a:rPr lang="es-MX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Uso CFDI.</a:t>
            </a:r>
            <a:endParaRPr lang="es-MX" sz="2000" dirty="0">
              <a:solidFill>
                <a:schemeClr val="tx1">
                  <a:lumMod val="65000"/>
                  <a:lumOff val="35000"/>
                </a:schemeClr>
              </a:solidFill>
              <a:latin typeface="Titillium Web" pitchFamily="2" charset="77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4D475A05-98E8-49D9-B842-E522F4D007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5733" y="2979713"/>
            <a:ext cx="10000534" cy="2802082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8193FA44-E6C0-4363-A42E-9BF70D529E01}"/>
              </a:ext>
            </a:extLst>
          </p:cNvPr>
          <p:cNvSpPr/>
          <p:nvPr/>
        </p:nvSpPr>
        <p:spPr>
          <a:xfrm>
            <a:off x="10086108" y="3739157"/>
            <a:ext cx="843971" cy="194120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8861178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6B2F923-D144-4DDE-ABC2-0C59539EF1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821" y="329043"/>
            <a:ext cx="7927944" cy="868872"/>
          </a:xfrm>
        </p:spPr>
        <p:txBody>
          <a:bodyPr>
            <a:normAutofit/>
          </a:bodyPr>
          <a:lstStyle/>
          <a:p>
            <a:r>
              <a:rPr lang="es-MX" dirty="0"/>
              <a:t>Anexo 20 versión 4.0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336E4129-5939-43A7-8602-AF3461AE1ED9}"/>
              </a:ext>
            </a:extLst>
          </p:cNvPr>
          <p:cNvSpPr txBox="1"/>
          <p:nvPr/>
        </p:nvSpPr>
        <p:spPr>
          <a:xfrm>
            <a:off x="849297" y="1437471"/>
            <a:ext cx="1049340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800"/>
              </a:spcBef>
            </a:pPr>
            <a:r>
              <a:rPr lang="es-MX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Procesos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8F836534-E7F2-4222-82B5-BAED9DE2351E}"/>
              </a:ext>
            </a:extLst>
          </p:cNvPr>
          <p:cNvSpPr txBox="1"/>
          <p:nvPr/>
        </p:nvSpPr>
        <p:spPr>
          <a:xfrm>
            <a:off x="849297" y="2077137"/>
            <a:ext cx="10053072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ts val="800"/>
              </a:spcBef>
            </a:pPr>
            <a:r>
              <a:rPr lang="es-MX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Se agrego la opción para actualizar y validar la información para generación de documentos en la </a:t>
            </a:r>
            <a:r>
              <a:rPr lang="es-MX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versión 4.0 </a:t>
            </a:r>
            <a:r>
              <a:rPr lang="es-MX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del anexo 20:</a:t>
            </a:r>
          </a:p>
          <a:p>
            <a:pPr marL="800100" lvl="1" indent="-342900" algn="just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s-MX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Certificados digitales asignados a conceptos</a:t>
            </a:r>
          </a:p>
          <a:p>
            <a:pPr marL="800100" lvl="1" indent="-342900" algn="just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s-MX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Configuración de certificado para conceptos</a:t>
            </a:r>
          </a:p>
          <a:p>
            <a:pPr marL="800100" lvl="1" indent="-342900" algn="just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s-MX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Revisión de catálogos en base al SAT</a:t>
            </a:r>
          </a:p>
        </p:txBody>
      </p:sp>
    </p:spTree>
    <p:extLst>
      <p:ext uri="{BB962C8B-B14F-4D97-AF65-F5344CB8AC3E}">
        <p14:creationId xmlns:p14="http://schemas.microsoft.com/office/powerpoint/2010/main" val="3032373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1C7B0D6F-4E7C-9248-8706-E980FE593683}"/>
              </a:ext>
            </a:extLst>
          </p:cNvPr>
          <p:cNvSpPr/>
          <p:nvPr/>
        </p:nvSpPr>
        <p:spPr>
          <a:xfrm>
            <a:off x="5128940" y="470907"/>
            <a:ext cx="193411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3600" b="1" dirty="0">
                <a:solidFill>
                  <a:schemeClr val="bg1"/>
                </a:solidFill>
                <a:latin typeface="Titillium Web" pitchFamily="2" charset="77"/>
              </a:rPr>
              <a:t>Objetivo 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7E450DBF-1EB3-AD40-9230-B5AE0866D023}"/>
              </a:ext>
            </a:extLst>
          </p:cNvPr>
          <p:cNvSpPr txBox="1"/>
          <p:nvPr/>
        </p:nvSpPr>
        <p:spPr>
          <a:xfrm>
            <a:off x="857170" y="1894645"/>
            <a:ext cx="104748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Al finalizar la sesión el participante conocerá las características de la versión 7.3.0 en </a:t>
            </a:r>
            <a:r>
              <a:rPr lang="es-MX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CONTPAQi® Comercial Premium.</a:t>
            </a:r>
          </a:p>
        </p:txBody>
      </p:sp>
      <p:pic>
        <p:nvPicPr>
          <p:cNvPr id="6" name="Imagen 5" descr="Interfaz de usuario gráfica, Texto&#10;&#10;Descripción generada automáticamente">
            <a:extLst>
              <a:ext uri="{FF2B5EF4-FFF2-40B4-BE49-F238E27FC236}">
                <a16:creationId xmlns:a16="http://schemas.microsoft.com/office/drawing/2014/main" id="{62BA5861-3A6F-41E1-B153-35303612038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570"/>
          <a:stretch/>
        </p:blipFill>
        <p:spPr>
          <a:xfrm>
            <a:off x="857170" y="4701153"/>
            <a:ext cx="3705484" cy="1507376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073954081"/>
      </p:ext>
    </p:extLst>
  </p:cSld>
  <p:clrMapOvr>
    <a:masterClrMapping/>
  </p:clrMapOvr>
  <p:transition spd="slow">
    <p:push dir="u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6B2F923-D144-4DDE-ABC2-0C59539EF1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821" y="329043"/>
            <a:ext cx="7927944" cy="868872"/>
          </a:xfrm>
        </p:spPr>
        <p:txBody>
          <a:bodyPr>
            <a:normAutofit/>
          </a:bodyPr>
          <a:lstStyle/>
          <a:p>
            <a:r>
              <a:rPr lang="es-MX" dirty="0"/>
              <a:t>Anexo 20 versión 4.0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336E4129-5939-43A7-8602-AF3461AE1ED9}"/>
              </a:ext>
            </a:extLst>
          </p:cNvPr>
          <p:cNvSpPr txBox="1"/>
          <p:nvPr/>
        </p:nvSpPr>
        <p:spPr>
          <a:xfrm>
            <a:off x="849297" y="1437471"/>
            <a:ext cx="1049340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800"/>
              </a:spcBef>
            </a:pPr>
            <a:r>
              <a:rPr lang="es-MX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Procesos - Certificados digitales asignados a conceptos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2397079F-79AB-45C2-A6F0-F9A5A86E76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5975" y="2077137"/>
            <a:ext cx="8020050" cy="3657600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CF901011-01FC-4D61-BB68-7CD549163295}"/>
              </a:ext>
            </a:extLst>
          </p:cNvPr>
          <p:cNvSpPr/>
          <p:nvPr/>
        </p:nvSpPr>
        <p:spPr>
          <a:xfrm>
            <a:off x="5943600" y="5529275"/>
            <a:ext cx="1024079" cy="25983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AB54C9B7-6D6D-463A-8137-35D9E216FA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00640" y="3453499"/>
            <a:ext cx="3524250" cy="904875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9622AE8C-F9B5-4023-8226-A564A16F2D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76625" y="1600200"/>
            <a:ext cx="5238750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0325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6B2F923-D144-4DDE-ABC2-0C59539EF1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821" y="329043"/>
            <a:ext cx="7927944" cy="868872"/>
          </a:xfrm>
        </p:spPr>
        <p:txBody>
          <a:bodyPr>
            <a:normAutofit/>
          </a:bodyPr>
          <a:lstStyle/>
          <a:p>
            <a:r>
              <a:rPr lang="es-MX" dirty="0"/>
              <a:t>Anexo 20 versión 4.0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336E4129-5939-43A7-8602-AF3461AE1ED9}"/>
              </a:ext>
            </a:extLst>
          </p:cNvPr>
          <p:cNvSpPr txBox="1"/>
          <p:nvPr/>
        </p:nvSpPr>
        <p:spPr>
          <a:xfrm>
            <a:off x="849297" y="1437471"/>
            <a:ext cx="10493406" cy="8104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800"/>
              </a:spcBef>
            </a:pPr>
            <a:r>
              <a:rPr lang="es-MX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Procesos –</a:t>
            </a:r>
          </a:p>
          <a:p>
            <a:pPr>
              <a:spcBef>
                <a:spcPts val="800"/>
              </a:spcBef>
            </a:pPr>
            <a:r>
              <a:rPr lang="es-MX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 Configuración de certificado para conceptos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403D0E04-5BD1-432D-BA05-C8356D77CD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642072"/>
            <a:ext cx="5540164" cy="6008111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B29789EF-772D-416E-BC93-5C802FBC3589}"/>
              </a:ext>
            </a:extLst>
          </p:cNvPr>
          <p:cNvSpPr/>
          <p:nvPr/>
        </p:nvSpPr>
        <p:spPr>
          <a:xfrm>
            <a:off x="7861156" y="6269168"/>
            <a:ext cx="1518372" cy="19396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6342141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6B2F923-D144-4DDE-ABC2-0C59539EF1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821" y="329043"/>
            <a:ext cx="7927944" cy="868872"/>
          </a:xfrm>
        </p:spPr>
        <p:txBody>
          <a:bodyPr>
            <a:normAutofit/>
          </a:bodyPr>
          <a:lstStyle/>
          <a:p>
            <a:r>
              <a:rPr lang="es-MX" dirty="0"/>
              <a:t>Anexo 20 versión 4.0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336E4129-5939-43A7-8602-AF3461AE1ED9}"/>
              </a:ext>
            </a:extLst>
          </p:cNvPr>
          <p:cNvSpPr txBox="1"/>
          <p:nvPr/>
        </p:nvSpPr>
        <p:spPr>
          <a:xfrm>
            <a:off x="849297" y="1437471"/>
            <a:ext cx="10493406" cy="8104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800"/>
              </a:spcBef>
            </a:pPr>
            <a:r>
              <a:rPr lang="es-MX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Procesos - Revisión de catálogos en base al SAT</a:t>
            </a:r>
          </a:p>
          <a:p>
            <a:pPr>
              <a:spcBef>
                <a:spcPts val="800"/>
              </a:spcBef>
            </a:pPr>
            <a:r>
              <a:rPr lang="es-MX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Clientes – dirección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C46D6B3F-171D-415F-893A-33F69BF3AF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8650" y="2487505"/>
            <a:ext cx="8590729" cy="3284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499715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6B2F923-D144-4DDE-ABC2-0C59539EF1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821" y="329043"/>
            <a:ext cx="7927944" cy="868872"/>
          </a:xfrm>
        </p:spPr>
        <p:txBody>
          <a:bodyPr>
            <a:normAutofit/>
          </a:bodyPr>
          <a:lstStyle/>
          <a:p>
            <a:r>
              <a:rPr lang="es-MX" dirty="0"/>
              <a:t>Anexo 20 versión 4.0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336E4129-5939-43A7-8602-AF3461AE1ED9}"/>
              </a:ext>
            </a:extLst>
          </p:cNvPr>
          <p:cNvSpPr txBox="1"/>
          <p:nvPr/>
        </p:nvSpPr>
        <p:spPr>
          <a:xfrm>
            <a:off x="849297" y="1437471"/>
            <a:ext cx="10493406" cy="8104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800"/>
              </a:spcBef>
            </a:pPr>
            <a:r>
              <a:rPr lang="es-MX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Procesos - Revisión de catálogos en base al SAT</a:t>
            </a:r>
          </a:p>
          <a:p>
            <a:pPr>
              <a:spcBef>
                <a:spcPts val="800"/>
              </a:spcBef>
            </a:pPr>
            <a:r>
              <a:rPr lang="es-MX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Clientes – Uso CFDI / régimen fiscal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5C772F57-4689-4628-9640-8192BE1CB9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6653" y="2487505"/>
            <a:ext cx="9813654" cy="3215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524127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6B2F923-D144-4DDE-ABC2-0C59539EF1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821" y="329043"/>
            <a:ext cx="7927944" cy="868872"/>
          </a:xfrm>
        </p:spPr>
        <p:txBody>
          <a:bodyPr>
            <a:normAutofit/>
          </a:bodyPr>
          <a:lstStyle/>
          <a:p>
            <a:r>
              <a:rPr lang="es-MX" dirty="0"/>
              <a:t>Anexo 20 versión 4.0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336E4129-5939-43A7-8602-AF3461AE1ED9}"/>
              </a:ext>
            </a:extLst>
          </p:cNvPr>
          <p:cNvSpPr txBox="1"/>
          <p:nvPr/>
        </p:nvSpPr>
        <p:spPr>
          <a:xfrm>
            <a:off x="849297" y="1437471"/>
            <a:ext cx="10493406" cy="8104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800"/>
              </a:spcBef>
            </a:pPr>
            <a:r>
              <a:rPr lang="es-MX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Procesos - Revisión de catálogos en base al SAT</a:t>
            </a:r>
          </a:p>
          <a:p>
            <a:pPr>
              <a:spcBef>
                <a:spcPts val="800"/>
              </a:spcBef>
            </a:pPr>
            <a:r>
              <a:rPr lang="es-MX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Conceptos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60E5B27D-138B-4790-863E-2230271246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4920" y="2296440"/>
            <a:ext cx="8592328" cy="4232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623764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>
            <a:extLst>
              <a:ext uri="{FF2B5EF4-FFF2-40B4-BE49-F238E27FC236}">
                <a16:creationId xmlns:a16="http://schemas.microsoft.com/office/drawing/2014/main" id="{BB45149E-2899-4194-919C-8F83361568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9740" y="94036"/>
            <a:ext cx="1449979" cy="1421659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412C6877-BC04-7446-B504-C0867857B80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6633"/>
          <a:stretch/>
        </p:blipFill>
        <p:spPr>
          <a:xfrm>
            <a:off x="0" y="3286"/>
            <a:ext cx="12192000" cy="744769"/>
          </a:xfrm>
          <a:prstGeom prst="rect">
            <a:avLst/>
          </a:prstGeom>
        </p:spPr>
      </p:pic>
      <p:sp>
        <p:nvSpPr>
          <p:cNvPr id="2" name="Rectángulo 1">
            <a:extLst>
              <a:ext uri="{FF2B5EF4-FFF2-40B4-BE49-F238E27FC236}">
                <a16:creationId xmlns:a16="http://schemas.microsoft.com/office/drawing/2014/main" id="{1C7B0D6F-4E7C-9248-8706-E980FE593683}"/>
              </a:ext>
            </a:extLst>
          </p:cNvPr>
          <p:cNvSpPr/>
          <p:nvPr/>
        </p:nvSpPr>
        <p:spPr>
          <a:xfrm>
            <a:off x="-22281" y="6958"/>
            <a:ext cx="1219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3600" b="1">
                <a:solidFill>
                  <a:schemeClr val="bg1"/>
                </a:solidFill>
                <a:latin typeface="Titillium Web" pitchFamily="2" charset="77"/>
              </a:rPr>
              <a:t>Ejercicio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FB79DAAB-621F-491D-B00C-C23AA41A0D23}"/>
              </a:ext>
            </a:extLst>
          </p:cNvPr>
          <p:cNvSpPr txBox="1"/>
          <p:nvPr/>
        </p:nvSpPr>
        <p:spPr>
          <a:xfrm>
            <a:off x="1329586" y="2334491"/>
            <a:ext cx="9488266" cy="52322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es-MX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Conoce la característica en CONTPAQi® Comercial Premium.</a:t>
            </a:r>
          </a:p>
        </p:txBody>
      </p:sp>
    </p:spTree>
    <p:extLst>
      <p:ext uri="{BB962C8B-B14F-4D97-AF65-F5344CB8AC3E}">
        <p14:creationId xmlns:p14="http://schemas.microsoft.com/office/powerpoint/2010/main" val="1588552908"/>
      </p:ext>
    </p:extLst>
  </p:cSld>
  <p:clrMapOvr>
    <a:masterClrMapping/>
  </p:clrMapOvr>
  <p:transition spd="slow">
    <p:push dir="u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6B2F923-D144-4DDE-ABC2-0C59539EF1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821" y="116342"/>
            <a:ext cx="7927944" cy="868872"/>
          </a:xfrm>
        </p:spPr>
        <p:txBody>
          <a:bodyPr>
            <a:normAutofit/>
          </a:bodyPr>
          <a:lstStyle/>
          <a:p>
            <a:r>
              <a:rPr lang="es-MX" dirty="0"/>
              <a:t>Anexo 20 versión 4.0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336E4129-5939-43A7-8602-AF3461AE1ED9}"/>
              </a:ext>
            </a:extLst>
          </p:cNvPr>
          <p:cNvSpPr txBox="1"/>
          <p:nvPr/>
        </p:nvSpPr>
        <p:spPr>
          <a:xfrm>
            <a:off x="849297" y="1035533"/>
            <a:ext cx="1049340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800"/>
              </a:spcBef>
            </a:pPr>
            <a:r>
              <a:rPr lang="es-MX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Factura global - Concepto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8F836534-E7F2-4222-82B5-BAED9DE2351E}"/>
              </a:ext>
            </a:extLst>
          </p:cNvPr>
          <p:cNvSpPr txBox="1"/>
          <p:nvPr/>
        </p:nvSpPr>
        <p:spPr>
          <a:xfrm>
            <a:off x="849297" y="1485962"/>
            <a:ext cx="1005307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ts val="800"/>
              </a:spcBef>
            </a:pPr>
            <a:r>
              <a:rPr lang="es-MX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Se podrá actualizar el concepto que actualmente se utiliza para el timbrado de facturas globales.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20E735F0-A3AB-4156-A83F-BD5D984434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2139" y="1895475"/>
            <a:ext cx="5248275" cy="4962525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97664255-77DB-4E21-911D-404841EAB935}"/>
              </a:ext>
            </a:extLst>
          </p:cNvPr>
          <p:cNvSpPr/>
          <p:nvPr/>
        </p:nvSpPr>
        <p:spPr>
          <a:xfrm>
            <a:off x="4842138" y="5936659"/>
            <a:ext cx="2168261" cy="45028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6661CBC2-0D9F-46FD-A1B9-D971F6221AC7}"/>
              </a:ext>
            </a:extLst>
          </p:cNvPr>
          <p:cNvSpPr/>
          <p:nvPr/>
        </p:nvSpPr>
        <p:spPr>
          <a:xfrm>
            <a:off x="8139520" y="2405928"/>
            <a:ext cx="1752626" cy="225143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776026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6B2F923-D144-4DDE-ABC2-0C59539EF1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821" y="116342"/>
            <a:ext cx="7927944" cy="868872"/>
          </a:xfrm>
        </p:spPr>
        <p:txBody>
          <a:bodyPr>
            <a:normAutofit/>
          </a:bodyPr>
          <a:lstStyle/>
          <a:p>
            <a:r>
              <a:rPr lang="es-MX" dirty="0"/>
              <a:t>Anexo 20 versión 4.0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336E4129-5939-43A7-8602-AF3461AE1ED9}"/>
              </a:ext>
            </a:extLst>
          </p:cNvPr>
          <p:cNvSpPr txBox="1"/>
          <p:nvPr/>
        </p:nvSpPr>
        <p:spPr>
          <a:xfrm>
            <a:off x="849297" y="1035533"/>
            <a:ext cx="1049340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800"/>
              </a:spcBef>
            </a:pPr>
            <a:r>
              <a:rPr lang="es-MX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Factura global - Cliente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8F836534-E7F2-4222-82B5-BAED9DE2351E}"/>
              </a:ext>
            </a:extLst>
          </p:cNvPr>
          <p:cNvSpPr txBox="1"/>
          <p:nvPr/>
        </p:nvSpPr>
        <p:spPr>
          <a:xfrm>
            <a:off x="849297" y="1485962"/>
            <a:ext cx="10053072" cy="12208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ts val="800"/>
              </a:spcBef>
            </a:pPr>
            <a:r>
              <a:rPr lang="es-MX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El cliente </a:t>
            </a:r>
            <a:r>
              <a:rPr lang="es-MX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PUBLICO EN GENERAL</a:t>
            </a:r>
            <a:r>
              <a:rPr lang="es-MX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, deberá tener la siguiente configuración:</a:t>
            </a:r>
          </a:p>
          <a:p>
            <a:pPr marL="800100" lvl="1" indent="-34290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s-MX" sz="2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RegimenFiscalReceptor</a:t>
            </a:r>
            <a:r>
              <a:rPr lang="es-MX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:  En este campo se debe registrar la clave “616”</a:t>
            </a:r>
          </a:p>
          <a:p>
            <a:pPr marL="800100" lvl="1" indent="-342900" algn="just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s-MX" sz="2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UsodeCFDI</a:t>
            </a:r>
            <a:r>
              <a:rPr lang="es-MX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:  Se debe registrar la clave “S01” (Sin efectos fiscales)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0B15F6A2-BEBC-4423-AFE4-0BC2E0D190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0764" y="2706809"/>
            <a:ext cx="4954730" cy="3996504"/>
          </a:xfrm>
          <a:prstGeom prst="rect">
            <a:avLst/>
          </a:prstGeom>
        </p:spPr>
      </p:pic>
      <p:sp>
        <p:nvSpPr>
          <p:cNvPr id="11" name="Rectángulo 10">
            <a:extLst>
              <a:ext uri="{FF2B5EF4-FFF2-40B4-BE49-F238E27FC236}">
                <a16:creationId xmlns:a16="http://schemas.microsoft.com/office/drawing/2014/main" id="{70707DBD-CDD7-4D59-ADA4-77F5F523E7B1}"/>
              </a:ext>
            </a:extLst>
          </p:cNvPr>
          <p:cNvSpPr/>
          <p:nvPr/>
        </p:nvSpPr>
        <p:spPr>
          <a:xfrm>
            <a:off x="5070765" y="6102913"/>
            <a:ext cx="1884218" cy="60039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5865533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99277BB4-CEFD-4592-82C9-554E3106D1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1215" y="1485962"/>
            <a:ext cx="9572625" cy="3438525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66B2F923-D144-4DDE-ABC2-0C59539EF1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821" y="116342"/>
            <a:ext cx="7927944" cy="868872"/>
          </a:xfrm>
        </p:spPr>
        <p:txBody>
          <a:bodyPr>
            <a:normAutofit/>
          </a:bodyPr>
          <a:lstStyle/>
          <a:p>
            <a:r>
              <a:rPr lang="es-MX" dirty="0"/>
              <a:t>Anexo 20 versión 4.0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336E4129-5939-43A7-8602-AF3461AE1ED9}"/>
              </a:ext>
            </a:extLst>
          </p:cNvPr>
          <p:cNvSpPr txBox="1"/>
          <p:nvPr/>
        </p:nvSpPr>
        <p:spPr>
          <a:xfrm>
            <a:off x="849297" y="1035533"/>
            <a:ext cx="1049340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800"/>
              </a:spcBef>
            </a:pPr>
            <a:r>
              <a:rPr lang="es-MX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Factura global – Documento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4B82724D-F01A-4016-86FD-C8521336A7E9}"/>
              </a:ext>
            </a:extLst>
          </p:cNvPr>
          <p:cNvSpPr txBox="1"/>
          <p:nvPr/>
        </p:nvSpPr>
        <p:spPr>
          <a:xfrm>
            <a:off x="1763697" y="5372038"/>
            <a:ext cx="1005307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ts val="800"/>
              </a:spcBef>
            </a:pPr>
            <a:r>
              <a:rPr lang="es-MX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Se debe registrar el período al que corresponde la información del comprobante global.</a:t>
            </a: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A3DB5F6C-3CFB-4778-B6E2-B3A6CFA2C61A}"/>
              </a:ext>
            </a:extLst>
          </p:cNvPr>
          <p:cNvSpPr/>
          <p:nvPr/>
        </p:nvSpPr>
        <p:spPr>
          <a:xfrm>
            <a:off x="8395816" y="3539822"/>
            <a:ext cx="1931162" cy="78279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9617163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6B2F923-D144-4DDE-ABC2-0C59539EF1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821" y="116342"/>
            <a:ext cx="7927944" cy="868872"/>
          </a:xfrm>
        </p:spPr>
        <p:txBody>
          <a:bodyPr>
            <a:normAutofit/>
          </a:bodyPr>
          <a:lstStyle/>
          <a:p>
            <a:r>
              <a:rPr lang="es-MX" dirty="0"/>
              <a:t>Anexo 20 versión 4.0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336E4129-5939-43A7-8602-AF3461AE1ED9}"/>
              </a:ext>
            </a:extLst>
          </p:cNvPr>
          <p:cNvSpPr txBox="1"/>
          <p:nvPr/>
        </p:nvSpPr>
        <p:spPr>
          <a:xfrm>
            <a:off x="849297" y="1035533"/>
            <a:ext cx="1049340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800"/>
              </a:spcBef>
            </a:pPr>
            <a:r>
              <a:rPr lang="es-MX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Factura global - Documento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BC21B990-D87F-48ED-B3BF-26D0E26EE3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4726" y="1774398"/>
            <a:ext cx="8507557" cy="4048069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2F375661-4E3B-44C5-BE24-D0D2F5F5F239}"/>
              </a:ext>
            </a:extLst>
          </p:cNvPr>
          <p:cNvSpPr/>
          <p:nvPr/>
        </p:nvSpPr>
        <p:spPr>
          <a:xfrm>
            <a:off x="1683302" y="1934873"/>
            <a:ext cx="1752626" cy="198727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4A19BEA1-58B6-44A7-8A5F-21BF280CCD6A}"/>
              </a:ext>
            </a:extLst>
          </p:cNvPr>
          <p:cNvSpPr/>
          <p:nvPr/>
        </p:nvSpPr>
        <p:spPr>
          <a:xfrm>
            <a:off x="1697156" y="2771848"/>
            <a:ext cx="3733825" cy="198727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905932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1C7B0D6F-4E7C-9248-8706-E980FE593683}"/>
              </a:ext>
            </a:extLst>
          </p:cNvPr>
          <p:cNvSpPr/>
          <p:nvPr/>
        </p:nvSpPr>
        <p:spPr>
          <a:xfrm>
            <a:off x="5228519" y="374607"/>
            <a:ext cx="173496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3600" b="1" dirty="0">
                <a:solidFill>
                  <a:schemeClr val="bg1"/>
                </a:solidFill>
                <a:latin typeface="Titillium Web" pitchFamily="2" charset="77"/>
              </a:rPr>
              <a:t>Temario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7E450DBF-1EB3-AD40-9230-B5AE0866D023}"/>
              </a:ext>
            </a:extLst>
          </p:cNvPr>
          <p:cNvSpPr txBox="1"/>
          <p:nvPr/>
        </p:nvSpPr>
        <p:spPr>
          <a:xfrm>
            <a:off x="245366" y="1637713"/>
            <a:ext cx="7249943" cy="4154984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marL="342900" indent="-342900">
              <a:buFont typeface="Courier New" panose="02070309020205020404" pitchFamily="49" charset="0"/>
              <a:buChar char="o"/>
            </a:pPr>
            <a:r>
              <a:rPr lang="es-MX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Anexo 20 versión 4.0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s-MX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Creación de empresa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s-MX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Catálogo Clientes y Proveedores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s-MX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Configuración de conceptos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s-MX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Captura de documentos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s-MX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Vistas catálogos y documentos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s-MX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Procesos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s-MX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Certificados digitales asignados a conceptos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s-MX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Configuración del certificado para conceptos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s-MX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Revisión de catálogos en base al SAT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s-MX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Factura Global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5E9ECD04-970C-43EA-8FD6-BAD5D7C3A708}"/>
              </a:ext>
            </a:extLst>
          </p:cNvPr>
          <p:cNvSpPr txBox="1"/>
          <p:nvPr/>
        </p:nvSpPr>
        <p:spPr>
          <a:xfrm>
            <a:off x="5658010" y="1859340"/>
            <a:ext cx="6718115" cy="1569660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Complemento "PAGO A CUENTA DE TERCEROS“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CFDI Relacionados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Complemento Recepción de Pagos 2.0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Proceso de Cancelación</a:t>
            </a:r>
          </a:p>
        </p:txBody>
      </p:sp>
    </p:spTree>
    <p:extLst>
      <p:ext uri="{BB962C8B-B14F-4D97-AF65-F5344CB8AC3E}">
        <p14:creationId xmlns:p14="http://schemas.microsoft.com/office/powerpoint/2010/main" val="1689327370"/>
      </p:ext>
    </p:extLst>
  </p:cSld>
  <p:clrMapOvr>
    <a:masterClrMapping/>
  </p:clrMapOvr>
  <p:transition spd="slow">
    <p:push dir="u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>
            <a:extLst>
              <a:ext uri="{FF2B5EF4-FFF2-40B4-BE49-F238E27FC236}">
                <a16:creationId xmlns:a16="http://schemas.microsoft.com/office/drawing/2014/main" id="{BB45149E-2899-4194-919C-8F83361568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9740" y="94036"/>
            <a:ext cx="1449979" cy="1421659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412C6877-BC04-7446-B504-C0867857B80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6633"/>
          <a:stretch/>
        </p:blipFill>
        <p:spPr>
          <a:xfrm>
            <a:off x="0" y="3286"/>
            <a:ext cx="12192000" cy="744769"/>
          </a:xfrm>
          <a:prstGeom prst="rect">
            <a:avLst/>
          </a:prstGeom>
        </p:spPr>
      </p:pic>
      <p:sp>
        <p:nvSpPr>
          <p:cNvPr id="2" name="Rectángulo 1">
            <a:extLst>
              <a:ext uri="{FF2B5EF4-FFF2-40B4-BE49-F238E27FC236}">
                <a16:creationId xmlns:a16="http://schemas.microsoft.com/office/drawing/2014/main" id="{1C7B0D6F-4E7C-9248-8706-E980FE593683}"/>
              </a:ext>
            </a:extLst>
          </p:cNvPr>
          <p:cNvSpPr/>
          <p:nvPr/>
        </p:nvSpPr>
        <p:spPr>
          <a:xfrm>
            <a:off x="-22281" y="6958"/>
            <a:ext cx="1219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3600" b="1">
                <a:solidFill>
                  <a:schemeClr val="bg1"/>
                </a:solidFill>
                <a:latin typeface="Titillium Web" pitchFamily="2" charset="77"/>
              </a:rPr>
              <a:t>Ejercicio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FB79DAAB-621F-491D-B00C-C23AA41A0D23}"/>
              </a:ext>
            </a:extLst>
          </p:cNvPr>
          <p:cNvSpPr txBox="1"/>
          <p:nvPr/>
        </p:nvSpPr>
        <p:spPr>
          <a:xfrm>
            <a:off x="1329586" y="2334491"/>
            <a:ext cx="9488266" cy="52322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es-MX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Conoce la característica en CONTPAQi® Comercial Premium.</a:t>
            </a:r>
          </a:p>
        </p:txBody>
      </p:sp>
    </p:spTree>
    <p:extLst>
      <p:ext uri="{BB962C8B-B14F-4D97-AF65-F5344CB8AC3E}">
        <p14:creationId xmlns:p14="http://schemas.microsoft.com/office/powerpoint/2010/main" val="3591890696"/>
      </p:ext>
    </p:extLst>
  </p:cSld>
  <p:clrMapOvr>
    <a:masterClrMapping/>
  </p:clrMapOvr>
  <p:transition spd="slow">
    <p:push dir="u"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6B2F923-D144-4DDE-ABC2-0C59539EF1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821" y="116342"/>
            <a:ext cx="7927944" cy="868872"/>
          </a:xfrm>
        </p:spPr>
        <p:txBody>
          <a:bodyPr>
            <a:normAutofit/>
          </a:bodyPr>
          <a:lstStyle/>
          <a:p>
            <a:r>
              <a:rPr lang="es-MX" dirty="0"/>
              <a:t>Anexo 20 versión 4.0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336E4129-5939-43A7-8602-AF3461AE1ED9}"/>
              </a:ext>
            </a:extLst>
          </p:cNvPr>
          <p:cNvSpPr txBox="1"/>
          <p:nvPr/>
        </p:nvSpPr>
        <p:spPr>
          <a:xfrm>
            <a:off x="849297" y="1035533"/>
            <a:ext cx="1049340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800"/>
              </a:spcBef>
            </a:pPr>
            <a:r>
              <a:rPr lang="es-MX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Complemento “a cuenta de terceros”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8F836534-E7F2-4222-82B5-BAED9DE2351E}"/>
              </a:ext>
            </a:extLst>
          </p:cNvPr>
          <p:cNvSpPr txBox="1"/>
          <p:nvPr/>
        </p:nvSpPr>
        <p:spPr>
          <a:xfrm>
            <a:off x="849297" y="1485962"/>
            <a:ext cx="10053072" cy="21441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ts val="800"/>
              </a:spcBef>
            </a:pPr>
            <a:r>
              <a:rPr lang="es-MX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Se agrega el elemento </a:t>
            </a:r>
            <a:r>
              <a:rPr lang="es-MX" sz="20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ACuentaTerceros</a:t>
            </a:r>
            <a:r>
              <a:rPr lang="es-MX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, el cual sustituye al Complemento “</a:t>
            </a:r>
            <a:r>
              <a:rPr lang="es-MX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Concepto </a:t>
            </a:r>
            <a:r>
              <a:rPr lang="es-MX" sz="20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PorCuentadeTerceros</a:t>
            </a:r>
            <a:r>
              <a:rPr lang="es-MX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”.</a:t>
            </a:r>
          </a:p>
          <a:p>
            <a:pPr algn="just">
              <a:spcBef>
                <a:spcPts val="800"/>
              </a:spcBef>
            </a:pPr>
            <a:endParaRPr lang="es-MX" sz="2000" dirty="0">
              <a:solidFill>
                <a:schemeClr val="tx1">
                  <a:lumMod val="65000"/>
                  <a:lumOff val="35000"/>
                </a:schemeClr>
              </a:solidFill>
              <a:latin typeface="Titillium Web" pitchFamily="2" charset="77"/>
            </a:endParaRPr>
          </a:p>
          <a:p>
            <a:pPr algn="just">
              <a:spcBef>
                <a:spcPts val="800"/>
              </a:spcBef>
            </a:pPr>
            <a:r>
              <a:rPr lang="es-MX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Para aquellos clientes que tengan asignado el complemento “Pago a cuenta de terceros” al actualizar el sistema se actualizará de forma automática por el nuevo complemento “A cuenta de terceros”.</a:t>
            </a:r>
          </a:p>
        </p:txBody>
      </p:sp>
    </p:spTree>
    <p:extLst>
      <p:ext uri="{BB962C8B-B14F-4D97-AF65-F5344CB8AC3E}">
        <p14:creationId xmlns:p14="http://schemas.microsoft.com/office/powerpoint/2010/main" val="114426983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6B2F923-D144-4DDE-ABC2-0C59539EF1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821" y="116342"/>
            <a:ext cx="7927944" cy="868872"/>
          </a:xfrm>
        </p:spPr>
        <p:txBody>
          <a:bodyPr>
            <a:normAutofit/>
          </a:bodyPr>
          <a:lstStyle/>
          <a:p>
            <a:r>
              <a:rPr lang="es-MX" dirty="0"/>
              <a:t>Anexo 20 versión 4.0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336E4129-5939-43A7-8602-AF3461AE1ED9}"/>
              </a:ext>
            </a:extLst>
          </p:cNvPr>
          <p:cNvSpPr txBox="1"/>
          <p:nvPr/>
        </p:nvSpPr>
        <p:spPr>
          <a:xfrm>
            <a:off x="849297" y="1035533"/>
            <a:ext cx="1049340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800"/>
              </a:spcBef>
            </a:pPr>
            <a:r>
              <a:rPr lang="es-MX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Complemento “a cuenta de terceros”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90AE3D5C-6F38-4A25-B3FC-10A3E2BF1B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262" y="1662978"/>
            <a:ext cx="7300928" cy="2313277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E47331AD-68F5-4BE6-88AE-111F1EC87D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5064" y="4203590"/>
            <a:ext cx="6781800" cy="1733550"/>
          </a:xfrm>
          <a:prstGeom prst="rect">
            <a:avLst/>
          </a:prstGeo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85540911-AB3D-44E2-9F89-1EB78D5DE736}"/>
              </a:ext>
            </a:extLst>
          </p:cNvPr>
          <p:cNvSpPr txBox="1"/>
          <p:nvPr/>
        </p:nvSpPr>
        <p:spPr>
          <a:xfrm>
            <a:off x="1690255" y="4921477"/>
            <a:ext cx="3338946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ts val="800"/>
              </a:spcBef>
            </a:pPr>
            <a:r>
              <a:rPr lang="es-MX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Ahora la información se capturará en el movimiento de la factura.</a:t>
            </a:r>
          </a:p>
        </p:txBody>
      </p:sp>
      <p:cxnSp>
        <p:nvCxnSpPr>
          <p:cNvPr id="18" name="Conector: curvado 17">
            <a:extLst>
              <a:ext uri="{FF2B5EF4-FFF2-40B4-BE49-F238E27FC236}">
                <a16:creationId xmlns:a16="http://schemas.microsoft.com/office/drawing/2014/main" id="{4D0CD39E-C624-497C-B823-01AC2256589F}"/>
              </a:ext>
            </a:extLst>
          </p:cNvPr>
          <p:cNvCxnSpPr>
            <a:cxnSpLocks/>
          </p:cNvCxnSpPr>
          <p:nvPr/>
        </p:nvCxnSpPr>
        <p:spPr>
          <a:xfrm>
            <a:off x="8160327" y="2654410"/>
            <a:ext cx="1607128" cy="1321844"/>
          </a:xfrm>
          <a:prstGeom prst="curvedConnector3">
            <a:avLst>
              <a:gd name="adj1" fmla="val 121552"/>
            </a:avLst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093317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6B2F923-D144-4DDE-ABC2-0C59539EF1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821" y="116342"/>
            <a:ext cx="7927944" cy="868872"/>
          </a:xfrm>
        </p:spPr>
        <p:txBody>
          <a:bodyPr>
            <a:normAutofit/>
          </a:bodyPr>
          <a:lstStyle/>
          <a:p>
            <a:r>
              <a:rPr lang="es-MX" dirty="0"/>
              <a:t>Anexo 20 versión 4.0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336E4129-5939-43A7-8602-AF3461AE1ED9}"/>
              </a:ext>
            </a:extLst>
          </p:cNvPr>
          <p:cNvSpPr txBox="1"/>
          <p:nvPr/>
        </p:nvSpPr>
        <p:spPr>
          <a:xfrm>
            <a:off x="849297" y="1035533"/>
            <a:ext cx="1049340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800"/>
              </a:spcBef>
            </a:pPr>
            <a:r>
              <a:rPr lang="es-MX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Complemento “a cuenta de terceros”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5795D691-A4A8-4694-9C0A-D875414E17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2450" y="1688089"/>
            <a:ext cx="11087100" cy="4562475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ECAF5240-E498-47E2-A35E-9EF76EFF36E0}"/>
              </a:ext>
            </a:extLst>
          </p:cNvPr>
          <p:cNvSpPr/>
          <p:nvPr/>
        </p:nvSpPr>
        <p:spPr>
          <a:xfrm>
            <a:off x="1010107" y="1876192"/>
            <a:ext cx="1905024" cy="240292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D70E071D-B374-4DE3-B9DB-456585E29884}"/>
              </a:ext>
            </a:extLst>
          </p:cNvPr>
          <p:cNvSpPr/>
          <p:nvPr/>
        </p:nvSpPr>
        <p:spPr>
          <a:xfrm>
            <a:off x="1392359" y="4664063"/>
            <a:ext cx="9608150" cy="351282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0668811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>
            <a:extLst>
              <a:ext uri="{FF2B5EF4-FFF2-40B4-BE49-F238E27FC236}">
                <a16:creationId xmlns:a16="http://schemas.microsoft.com/office/drawing/2014/main" id="{BB45149E-2899-4194-919C-8F83361568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9740" y="94036"/>
            <a:ext cx="1449979" cy="1421659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412C6877-BC04-7446-B504-C0867857B80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6633"/>
          <a:stretch/>
        </p:blipFill>
        <p:spPr>
          <a:xfrm>
            <a:off x="0" y="3286"/>
            <a:ext cx="12192000" cy="744769"/>
          </a:xfrm>
          <a:prstGeom prst="rect">
            <a:avLst/>
          </a:prstGeom>
        </p:spPr>
      </p:pic>
      <p:sp>
        <p:nvSpPr>
          <p:cNvPr id="2" name="Rectángulo 1">
            <a:extLst>
              <a:ext uri="{FF2B5EF4-FFF2-40B4-BE49-F238E27FC236}">
                <a16:creationId xmlns:a16="http://schemas.microsoft.com/office/drawing/2014/main" id="{1C7B0D6F-4E7C-9248-8706-E980FE593683}"/>
              </a:ext>
            </a:extLst>
          </p:cNvPr>
          <p:cNvSpPr/>
          <p:nvPr/>
        </p:nvSpPr>
        <p:spPr>
          <a:xfrm>
            <a:off x="-22281" y="6958"/>
            <a:ext cx="1219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3600" b="1">
                <a:solidFill>
                  <a:schemeClr val="bg1"/>
                </a:solidFill>
                <a:latin typeface="Titillium Web" pitchFamily="2" charset="77"/>
              </a:rPr>
              <a:t>Ejercicio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FB79DAAB-621F-491D-B00C-C23AA41A0D23}"/>
              </a:ext>
            </a:extLst>
          </p:cNvPr>
          <p:cNvSpPr txBox="1"/>
          <p:nvPr/>
        </p:nvSpPr>
        <p:spPr>
          <a:xfrm>
            <a:off x="1329586" y="2334491"/>
            <a:ext cx="9488266" cy="52322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es-MX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Conoce la característica en CONTPAQi® Comercial Premium.</a:t>
            </a:r>
          </a:p>
        </p:txBody>
      </p:sp>
    </p:spTree>
    <p:extLst>
      <p:ext uri="{BB962C8B-B14F-4D97-AF65-F5344CB8AC3E}">
        <p14:creationId xmlns:p14="http://schemas.microsoft.com/office/powerpoint/2010/main" val="2170157443"/>
      </p:ext>
    </p:extLst>
  </p:cSld>
  <p:clrMapOvr>
    <a:masterClrMapping/>
  </p:clrMapOvr>
  <p:transition spd="slow">
    <p:push dir="u"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6B2F923-D144-4DDE-ABC2-0C59539EF1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821" y="116342"/>
            <a:ext cx="7927944" cy="868872"/>
          </a:xfrm>
        </p:spPr>
        <p:txBody>
          <a:bodyPr>
            <a:normAutofit/>
          </a:bodyPr>
          <a:lstStyle/>
          <a:p>
            <a:r>
              <a:rPr lang="es-MX" dirty="0"/>
              <a:t>Anexo 20 versión 4.0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336E4129-5939-43A7-8602-AF3461AE1ED9}"/>
              </a:ext>
            </a:extLst>
          </p:cNvPr>
          <p:cNvSpPr txBox="1"/>
          <p:nvPr/>
        </p:nvSpPr>
        <p:spPr>
          <a:xfrm>
            <a:off x="849297" y="1035533"/>
            <a:ext cx="1049340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800"/>
              </a:spcBef>
            </a:pPr>
            <a:r>
              <a:rPr lang="es-MX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Complemento “Recepción de pagos 2.0” - Conceptos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8F836534-E7F2-4222-82B5-BAED9DE2351E}"/>
              </a:ext>
            </a:extLst>
          </p:cNvPr>
          <p:cNvSpPr txBox="1"/>
          <p:nvPr/>
        </p:nvSpPr>
        <p:spPr>
          <a:xfrm>
            <a:off x="1206997" y="3429000"/>
            <a:ext cx="3334776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ts val="800"/>
              </a:spcBef>
            </a:pPr>
            <a:r>
              <a:rPr lang="es-MX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Los conceptos con los que actualmente se capturan documentos, se podrán asignar la </a:t>
            </a:r>
            <a:r>
              <a:rPr lang="es-MX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versión 4.0</a:t>
            </a:r>
            <a:r>
              <a:rPr lang="es-MX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 del anexo 20.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48E4F955-18EE-48FB-8564-99BB812C91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99473" y="1435643"/>
            <a:ext cx="5238750" cy="4781550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B9B5512F-8730-42EB-A260-CEB526C1CFC8}"/>
              </a:ext>
            </a:extLst>
          </p:cNvPr>
          <p:cNvSpPr/>
          <p:nvPr/>
        </p:nvSpPr>
        <p:spPr>
          <a:xfrm>
            <a:off x="4987609" y="5238145"/>
            <a:ext cx="2069365" cy="27880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8659493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6B2F923-D144-4DDE-ABC2-0C59539EF1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821" y="116342"/>
            <a:ext cx="7927944" cy="868872"/>
          </a:xfrm>
        </p:spPr>
        <p:txBody>
          <a:bodyPr>
            <a:normAutofit/>
          </a:bodyPr>
          <a:lstStyle/>
          <a:p>
            <a:r>
              <a:rPr lang="es-MX" dirty="0"/>
              <a:t>Anexo 20 versión 4.0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336E4129-5939-43A7-8602-AF3461AE1ED9}"/>
              </a:ext>
            </a:extLst>
          </p:cNvPr>
          <p:cNvSpPr txBox="1"/>
          <p:nvPr/>
        </p:nvSpPr>
        <p:spPr>
          <a:xfrm>
            <a:off x="849297" y="1035533"/>
            <a:ext cx="1049340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800"/>
              </a:spcBef>
            </a:pPr>
            <a:r>
              <a:rPr lang="es-MX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Complemento “Recepción de pagos 2.0” - Documentos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8F836534-E7F2-4222-82B5-BAED9DE2351E}"/>
              </a:ext>
            </a:extLst>
          </p:cNvPr>
          <p:cNvSpPr txBox="1"/>
          <p:nvPr/>
        </p:nvSpPr>
        <p:spPr>
          <a:xfrm>
            <a:off x="1583588" y="4299574"/>
            <a:ext cx="9887976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ts val="800"/>
              </a:spcBef>
            </a:pPr>
            <a:r>
              <a:rPr lang="es-MX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En la captura del documento de pago en </a:t>
            </a:r>
            <a:r>
              <a:rPr lang="es-MX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versión 4.0</a:t>
            </a:r>
            <a:r>
              <a:rPr lang="es-MX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 del anexo 20, se agrega la opción </a:t>
            </a:r>
            <a:r>
              <a:rPr lang="es-MX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Detalle impuestos REP</a:t>
            </a:r>
            <a:r>
              <a:rPr lang="es-MX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, donde se podrán consultar los impuestos de la factura que se esta saldando, así como, el cálculo del impuesto correspondiente en caso de ser un pago por una parcialidad.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1AC15996-60F0-4B40-BA2E-6F589E2B71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32321" y="1851141"/>
            <a:ext cx="7403169" cy="2338501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D9C85D53-6D06-48E6-8829-1B139FDAC853}"/>
              </a:ext>
            </a:extLst>
          </p:cNvPr>
          <p:cNvSpPr/>
          <p:nvPr/>
        </p:nvSpPr>
        <p:spPr>
          <a:xfrm>
            <a:off x="6972275" y="3808288"/>
            <a:ext cx="1686816" cy="26494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6580407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6B2F923-D144-4DDE-ABC2-0C59539EF1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821" y="116342"/>
            <a:ext cx="7927944" cy="868872"/>
          </a:xfrm>
        </p:spPr>
        <p:txBody>
          <a:bodyPr>
            <a:normAutofit/>
          </a:bodyPr>
          <a:lstStyle/>
          <a:p>
            <a:r>
              <a:rPr lang="es-MX" dirty="0"/>
              <a:t>Anexo 20 versión 4.0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336E4129-5939-43A7-8602-AF3461AE1ED9}"/>
              </a:ext>
            </a:extLst>
          </p:cNvPr>
          <p:cNvSpPr txBox="1"/>
          <p:nvPr/>
        </p:nvSpPr>
        <p:spPr>
          <a:xfrm>
            <a:off x="849297" y="1035533"/>
            <a:ext cx="1049340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800"/>
              </a:spcBef>
            </a:pPr>
            <a:r>
              <a:rPr lang="es-MX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Complemento “Recepción de pagos 2.0” - Documentos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5572A415-7B17-4CAE-A105-CBD704A2EF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3370" y="1581090"/>
            <a:ext cx="9144937" cy="5010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445725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6B2F923-D144-4DDE-ABC2-0C59539EF1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821" y="116342"/>
            <a:ext cx="7927944" cy="868872"/>
          </a:xfrm>
        </p:spPr>
        <p:txBody>
          <a:bodyPr>
            <a:normAutofit/>
          </a:bodyPr>
          <a:lstStyle/>
          <a:p>
            <a:r>
              <a:rPr lang="es-MX" dirty="0"/>
              <a:t>Anexo 20 versión 4.0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336E4129-5939-43A7-8602-AF3461AE1ED9}"/>
              </a:ext>
            </a:extLst>
          </p:cNvPr>
          <p:cNvSpPr txBox="1"/>
          <p:nvPr/>
        </p:nvSpPr>
        <p:spPr>
          <a:xfrm>
            <a:off x="849297" y="1035533"/>
            <a:ext cx="1049340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800"/>
              </a:spcBef>
            </a:pPr>
            <a:r>
              <a:rPr lang="es-MX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Complemento “Recepción de pagos 2.0” - Documentos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8F836534-E7F2-4222-82B5-BAED9DE2351E}"/>
              </a:ext>
            </a:extLst>
          </p:cNvPr>
          <p:cNvSpPr txBox="1"/>
          <p:nvPr/>
        </p:nvSpPr>
        <p:spPr>
          <a:xfrm>
            <a:off x="1583588" y="4299574"/>
            <a:ext cx="9887976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ts val="800"/>
              </a:spcBef>
            </a:pPr>
            <a:r>
              <a:rPr lang="es-MX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En la captura del documento de pago en </a:t>
            </a:r>
            <a:r>
              <a:rPr lang="es-MX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versión 4.0</a:t>
            </a:r>
            <a:r>
              <a:rPr lang="es-MX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 del anexo 20, se agrega la opción </a:t>
            </a:r>
            <a:r>
              <a:rPr lang="es-MX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Detalle impuestos REP</a:t>
            </a:r>
            <a:r>
              <a:rPr lang="es-MX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, donde se podrán consultar los impuestos de la factura que se esta saldando, así como, el cálculo del impuesto correspondiente en caso de ser un pago por una parcialidad.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ED32DD2E-5380-470B-AFCC-628592C2DD2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9507" b="30625"/>
          <a:stretch/>
        </p:blipFill>
        <p:spPr>
          <a:xfrm>
            <a:off x="849297" y="1618367"/>
            <a:ext cx="9144937" cy="2498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104392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6B2F923-D144-4DDE-ABC2-0C59539EF1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821" y="116342"/>
            <a:ext cx="7927944" cy="868872"/>
          </a:xfrm>
        </p:spPr>
        <p:txBody>
          <a:bodyPr>
            <a:normAutofit/>
          </a:bodyPr>
          <a:lstStyle/>
          <a:p>
            <a:r>
              <a:rPr lang="es-MX" dirty="0"/>
              <a:t>Anexo 20 versión 4.0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336E4129-5939-43A7-8602-AF3461AE1ED9}"/>
              </a:ext>
            </a:extLst>
          </p:cNvPr>
          <p:cNvSpPr txBox="1"/>
          <p:nvPr/>
        </p:nvSpPr>
        <p:spPr>
          <a:xfrm>
            <a:off x="849297" y="1035533"/>
            <a:ext cx="1049340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800"/>
              </a:spcBef>
            </a:pPr>
            <a:r>
              <a:rPr lang="es-MX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Complemento “Recepción de pagos 2.0” - Documentos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8F836534-E7F2-4222-82B5-BAED9DE2351E}"/>
              </a:ext>
            </a:extLst>
          </p:cNvPr>
          <p:cNvSpPr txBox="1"/>
          <p:nvPr/>
        </p:nvSpPr>
        <p:spPr>
          <a:xfrm>
            <a:off x="960134" y="3662265"/>
            <a:ext cx="988797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ts val="800"/>
              </a:spcBef>
            </a:pPr>
            <a:r>
              <a:rPr lang="es-MX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Se mostrará el importe total convertido a Peso Mexicano (MXN), de cada uno de los impuestos pagados en las facturas asociadas.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C7F3B8F3-E626-4D43-B35A-C42E3F0B8F0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0674"/>
          <a:stretch/>
        </p:blipFill>
        <p:spPr>
          <a:xfrm>
            <a:off x="960134" y="1765772"/>
            <a:ext cx="10848636" cy="1148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67104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1C7B0D6F-4E7C-9248-8706-E980FE593683}"/>
              </a:ext>
            </a:extLst>
          </p:cNvPr>
          <p:cNvSpPr/>
          <p:nvPr/>
        </p:nvSpPr>
        <p:spPr>
          <a:xfrm>
            <a:off x="5228519" y="374607"/>
            <a:ext cx="173496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3600" b="1" dirty="0">
                <a:solidFill>
                  <a:schemeClr val="bg1"/>
                </a:solidFill>
                <a:latin typeface="Titillium Web" pitchFamily="2" charset="77"/>
              </a:rPr>
              <a:t>Temario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7E450DBF-1EB3-AD40-9230-B5AE0866D023}"/>
              </a:ext>
            </a:extLst>
          </p:cNvPr>
          <p:cNvSpPr txBox="1"/>
          <p:nvPr/>
        </p:nvSpPr>
        <p:spPr>
          <a:xfrm>
            <a:off x="1112847" y="1513022"/>
            <a:ext cx="9966306" cy="2677656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Novedades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s-MX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Opción en el timbrado de documentos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s-MX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Actualización del catálogo fracciones arancelarias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s-MX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Visualización de </a:t>
            </a:r>
            <a:r>
              <a:rPr lang="es-MX" sz="2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addendas</a:t>
            </a:r>
            <a:r>
              <a:rPr lang="es-MX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 y complementos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s-MX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Mejoras en Complemento Carta Porte 2.0</a:t>
            </a:r>
          </a:p>
          <a:p>
            <a:pPr marL="1257300" lvl="2" indent="-342900">
              <a:buFont typeface="Courier New" panose="02070309020205020404" pitchFamily="49" charset="0"/>
              <a:buChar char="o"/>
            </a:pPr>
            <a:r>
              <a:rPr lang="es-MX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Transporte Aéreo, marítimo</a:t>
            </a:r>
          </a:p>
          <a:p>
            <a:pPr marL="1257300" lvl="2" indent="-342900">
              <a:buFont typeface="Courier New" panose="02070309020205020404" pitchFamily="49" charset="0"/>
              <a:buChar char="o"/>
            </a:pPr>
            <a:r>
              <a:rPr lang="es-MX" sz="2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Multidestino</a:t>
            </a:r>
            <a:endParaRPr lang="es-MX" sz="2400" dirty="0">
              <a:solidFill>
                <a:schemeClr val="tx1">
                  <a:lumMod val="65000"/>
                  <a:lumOff val="35000"/>
                </a:schemeClr>
              </a:solidFill>
              <a:latin typeface="Titillium Web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698909371"/>
      </p:ext>
    </p:extLst>
  </p:cSld>
  <p:clrMapOvr>
    <a:masterClrMapping/>
  </p:clrMapOvr>
  <p:transition spd="slow">
    <p:push dir="u"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6B2F923-D144-4DDE-ABC2-0C59539EF1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821" y="116342"/>
            <a:ext cx="7927944" cy="868872"/>
          </a:xfrm>
        </p:spPr>
        <p:txBody>
          <a:bodyPr>
            <a:normAutofit/>
          </a:bodyPr>
          <a:lstStyle/>
          <a:p>
            <a:r>
              <a:rPr lang="es-MX" dirty="0"/>
              <a:t>Anexo 20 versión 4.0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336E4129-5939-43A7-8602-AF3461AE1ED9}"/>
              </a:ext>
            </a:extLst>
          </p:cNvPr>
          <p:cNvSpPr txBox="1"/>
          <p:nvPr/>
        </p:nvSpPr>
        <p:spPr>
          <a:xfrm>
            <a:off x="849297" y="1035533"/>
            <a:ext cx="1049340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800"/>
              </a:spcBef>
            </a:pPr>
            <a:r>
              <a:rPr lang="es-MX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Complemento “Recepción de pagos 2.0” - Documentos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C6C3590E-EBDB-4CF5-9212-DD686236F3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872" y="1485962"/>
            <a:ext cx="9585614" cy="4956384"/>
          </a:xfrm>
          <a:prstGeom prst="rect">
            <a:avLst/>
          </a:prstGeom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A93793BF-AFFD-4C09-B456-C7F25C58036B}"/>
              </a:ext>
            </a:extLst>
          </p:cNvPr>
          <p:cNvSpPr/>
          <p:nvPr/>
        </p:nvSpPr>
        <p:spPr>
          <a:xfrm>
            <a:off x="1118746" y="1626670"/>
            <a:ext cx="4492346" cy="188275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1AB166B9-CE09-4C3D-954B-9069BC42544C}"/>
              </a:ext>
            </a:extLst>
          </p:cNvPr>
          <p:cNvSpPr/>
          <p:nvPr/>
        </p:nvSpPr>
        <p:spPr>
          <a:xfrm>
            <a:off x="1734553" y="4291664"/>
            <a:ext cx="7492574" cy="1080374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9A8206ED-C5CD-419C-B50F-362447E051AC}"/>
              </a:ext>
            </a:extLst>
          </p:cNvPr>
          <p:cNvSpPr/>
          <p:nvPr/>
        </p:nvSpPr>
        <p:spPr>
          <a:xfrm>
            <a:off x="1734552" y="5502680"/>
            <a:ext cx="8074465" cy="828847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D4F79120-EEE9-46EF-845A-A9B09E4C61A1}"/>
              </a:ext>
            </a:extLst>
          </p:cNvPr>
          <p:cNvSpPr/>
          <p:nvPr/>
        </p:nvSpPr>
        <p:spPr>
          <a:xfrm>
            <a:off x="1249643" y="3497858"/>
            <a:ext cx="8822611" cy="793806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5851813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>
            <a:extLst>
              <a:ext uri="{FF2B5EF4-FFF2-40B4-BE49-F238E27FC236}">
                <a16:creationId xmlns:a16="http://schemas.microsoft.com/office/drawing/2014/main" id="{BB45149E-2899-4194-919C-8F83361568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9740" y="94036"/>
            <a:ext cx="1449979" cy="1421659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412C6877-BC04-7446-B504-C0867857B80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6633"/>
          <a:stretch/>
        </p:blipFill>
        <p:spPr>
          <a:xfrm>
            <a:off x="0" y="3286"/>
            <a:ext cx="12192000" cy="744769"/>
          </a:xfrm>
          <a:prstGeom prst="rect">
            <a:avLst/>
          </a:prstGeom>
        </p:spPr>
      </p:pic>
      <p:sp>
        <p:nvSpPr>
          <p:cNvPr id="2" name="Rectángulo 1">
            <a:extLst>
              <a:ext uri="{FF2B5EF4-FFF2-40B4-BE49-F238E27FC236}">
                <a16:creationId xmlns:a16="http://schemas.microsoft.com/office/drawing/2014/main" id="{1C7B0D6F-4E7C-9248-8706-E980FE593683}"/>
              </a:ext>
            </a:extLst>
          </p:cNvPr>
          <p:cNvSpPr/>
          <p:nvPr/>
        </p:nvSpPr>
        <p:spPr>
          <a:xfrm>
            <a:off x="-22281" y="6958"/>
            <a:ext cx="1219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3600" b="1">
                <a:solidFill>
                  <a:schemeClr val="bg1"/>
                </a:solidFill>
                <a:latin typeface="Titillium Web" pitchFamily="2" charset="77"/>
              </a:rPr>
              <a:t>Ejercicio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FB79DAAB-621F-491D-B00C-C23AA41A0D23}"/>
              </a:ext>
            </a:extLst>
          </p:cNvPr>
          <p:cNvSpPr txBox="1"/>
          <p:nvPr/>
        </p:nvSpPr>
        <p:spPr>
          <a:xfrm>
            <a:off x="1329586" y="2334491"/>
            <a:ext cx="9488266" cy="52322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es-MX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Conoce la característica en CONTPAQi® Comercial Premium.</a:t>
            </a:r>
          </a:p>
        </p:txBody>
      </p:sp>
    </p:spTree>
    <p:extLst>
      <p:ext uri="{BB962C8B-B14F-4D97-AF65-F5344CB8AC3E}">
        <p14:creationId xmlns:p14="http://schemas.microsoft.com/office/powerpoint/2010/main" val="912537991"/>
      </p:ext>
    </p:extLst>
  </p:cSld>
  <p:clrMapOvr>
    <a:masterClrMapping/>
  </p:clrMapOvr>
  <p:transition spd="slow">
    <p:push dir="u"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6B2F923-D144-4DDE-ABC2-0C59539EF1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821" y="116342"/>
            <a:ext cx="7927944" cy="868872"/>
          </a:xfrm>
        </p:spPr>
        <p:txBody>
          <a:bodyPr>
            <a:normAutofit/>
          </a:bodyPr>
          <a:lstStyle/>
          <a:p>
            <a:r>
              <a:rPr lang="es-MX" dirty="0"/>
              <a:t>Anexo 20 versión 4.0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336E4129-5939-43A7-8602-AF3461AE1ED9}"/>
              </a:ext>
            </a:extLst>
          </p:cNvPr>
          <p:cNvSpPr txBox="1"/>
          <p:nvPr/>
        </p:nvSpPr>
        <p:spPr>
          <a:xfrm>
            <a:off x="849297" y="1035533"/>
            <a:ext cx="1049340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800"/>
              </a:spcBef>
            </a:pPr>
            <a:r>
              <a:rPr lang="es-MX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CFDI Relacionados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8F836534-E7F2-4222-82B5-BAED9DE2351E}"/>
              </a:ext>
            </a:extLst>
          </p:cNvPr>
          <p:cNvSpPr txBox="1"/>
          <p:nvPr/>
        </p:nvSpPr>
        <p:spPr>
          <a:xfrm>
            <a:off x="849297" y="1485962"/>
            <a:ext cx="10053072" cy="11182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ts val="800"/>
              </a:spcBef>
            </a:pPr>
            <a:r>
              <a:rPr lang="es-MX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A partir de la </a:t>
            </a:r>
            <a:r>
              <a:rPr lang="es-MX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versión 4.0 </a:t>
            </a:r>
            <a:r>
              <a:rPr lang="es-MX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del anexo 20, permite agregar más de una vez este nodo para poder relacionar en un CFDI más de un tipo de relación.</a:t>
            </a:r>
          </a:p>
          <a:p>
            <a:pPr algn="just">
              <a:spcBef>
                <a:spcPts val="800"/>
              </a:spcBef>
            </a:pPr>
            <a:endParaRPr lang="es-MX" sz="2000" dirty="0">
              <a:solidFill>
                <a:schemeClr val="tx1">
                  <a:lumMod val="65000"/>
                  <a:lumOff val="35000"/>
                </a:schemeClr>
              </a:solidFill>
              <a:latin typeface="Titillium Web" pitchFamily="2" charset="77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45154468-BA9A-4D19-B3DD-6388512555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8762" y="2499546"/>
            <a:ext cx="9134475" cy="3295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2716266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6B2F923-D144-4DDE-ABC2-0C59539EF1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821" y="116342"/>
            <a:ext cx="7927944" cy="868872"/>
          </a:xfrm>
        </p:spPr>
        <p:txBody>
          <a:bodyPr>
            <a:normAutofit/>
          </a:bodyPr>
          <a:lstStyle/>
          <a:p>
            <a:r>
              <a:rPr lang="es-MX" dirty="0"/>
              <a:t>Anexo 20 versión 4.0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336E4129-5939-43A7-8602-AF3461AE1ED9}"/>
              </a:ext>
            </a:extLst>
          </p:cNvPr>
          <p:cNvSpPr txBox="1"/>
          <p:nvPr/>
        </p:nvSpPr>
        <p:spPr>
          <a:xfrm>
            <a:off x="849297" y="1035533"/>
            <a:ext cx="1049340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800"/>
              </a:spcBef>
            </a:pPr>
            <a:r>
              <a:rPr lang="es-MX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CFDI Relacionados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B2709E3A-E4B6-4097-858C-2FBF22773E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4248" y="2428875"/>
            <a:ext cx="8843504" cy="2943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102545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>
            <a:extLst>
              <a:ext uri="{FF2B5EF4-FFF2-40B4-BE49-F238E27FC236}">
                <a16:creationId xmlns:a16="http://schemas.microsoft.com/office/drawing/2014/main" id="{BB45149E-2899-4194-919C-8F83361568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9740" y="94036"/>
            <a:ext cx="1449979" cy="1421659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412C6877-BC04-7446-B504-C0867857B80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6633"/>
          <a:stretch/>
        </p:blipFill>
        <p:spPr>
          <a:xfrm>
            <a:off x="0" y="3286"/>
            <a:ext cx="12192000" cy="744769"/>
          </a:xfrm>
          <a:prstGeom prst="rect">
            <a:avLst/>
          </a:prstGeom>
        </p:spPr>
      </p:pic>
      <p:sp>
        <p:nvSpPr>
          <p:cNvPr id="2" name="Rectángulo 1">
            <a:extLst>
              <a:ext uri="{FF2B5EF4-FFF2-40B4-BE49-F238E27FC236}">
                <a16:creationId xmlns:a16="http://schemas.microsoft.com/office/drawing/2014/main" id="{1C7B0D6F-4E7C-9248-8706-E980FE593683}"/>
              </a:ext>
            </a:extLst>
          </p:cNvPr>
          <p:cNvSpPr/>
          <p:nvPr/>
        </p:nvSpPr>
        <p:spPr>
          <a:xfrm>
            <a:off x="-22281" y="6958"/>
            <a:ext cx="1219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3600" b="1">
                <a:solidFill>
                  <a:schemeClr val="bg1"/>
                </a:solidFill>
                <a:latin typeface="Titillium Web" pitchFamily="2" charset="77"/>
              </a:rPr>
              <a:t>Ejercicio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FB79DAAB-621F-491D-B00C-C23AA41A0D23}"/>
              </a:ext>
            </a:extLst>
          </p:cNvPr>
          <p:cNvSpPr txBox="1"/>
          <p:nvPr/>
        </p:nvSpPr>
        <p:spPr>
          <a:xfrm>
            <a:off x="1329586" y="2334491"/>
            <a:ext cx="9488266" cy="52322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es-MX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Conoce la característica en CONTPAQi® Comercial Premium.</a:t>
            </a:r>
          </a:p>
        </p:txBody>
      </p:sp>
    </p:spTree>
    <p:extLst>
      <p:ext uri="{BB962C8B-B14F-4D97-AF65-F5344CB8AC3E}">
        <p14:creationId xmlns:p14="http://schemas.microsoft.com/office/powerpoint/2010/main" val="2527216184"/>
      </p:ext>
    </p:extLst>
  </p:cSld>
  <p:clrMapOvr>
    <a:masterClrMapping/>
  </p:clrMapOvr>
  <p:transition spd="slow">
    <p:push dir="u"/>
  </p:transition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6B2F923-D144-4DDE-ABC2-0C59539EF1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821" y="116342"/>
            <a:ext cx="7927944" cy="868872"/>
          </a:xfrm>
        </p:spPr>
        <p:txBody>
          <a:bodyPr>
            <a:normAutofit/>
          </a:bodyPr>
          <a:lstStyle/>
          <a:p>
            <a:r>
              <a:rPr lang="es-MX" dirty="0"/>
              <a:t>Anexo 20 versión 4.0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336E4129-5939-43A7-8602-AF3461AE1ED9}"/>
              </a:ext>
            </a:extLst>
          </p:cNvPr>
          <p:cNvSpPr txBox="1"/>
          <p:nvPr/>
        </p:nvSpPr>
        <p:spPr>
          <a:xfrm>
            <a:off x="849297" y="1035533"/>
            <a:ext cx="1049340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800"/>
              </a:spcBef>
            </a:pPr>
            <a:r>
              <a:rPr lang="es-MX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Cancelación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8F836534-E7F2-4222-82B5-BAED9DE2351E}"/>
              </a:ext>
            </a:extLst>
          </p:cNvPr>
          <p:cNvSpPr txBox="1"/>
          <p:nvPr/>
        </p:nvSpPr>
        <p:spPr>
          <a:xfrm>
            <a:off x="849297" y="1597938"/>
            <a:ext cx="988797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ts val="800"/>
              </a:spcBef>
            </a:pPr>
            <a:r>
              <a:rPr lang="es-MX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A partir del </a:t>
            </a:r>
            <a:r>
              <a:rPr lang="es-MX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1 de enero del 2022 </a:t>
            </a:r>
            <a:r>
              <a:rPr lang="es-MX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será necesario señalar el motivo de la cancelación de los comprobantes conforme al siguiente catálogo: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EC56B6B3-C6FB-4BB5-9748-48535A5276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1077" y="2779135"/>
            <a:ext cx="7148124" cy="2319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0198953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6B2F923-D144-4DDE-ABC2-0C59539EF1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821" y="116342"/>
            <a:ext cx="7927944" cy="868872"/>
          </a:xfrm>
        </p:spPr>
        <p:txBody>
          <a:bodyPr>
            <a:normAutofit/>
          </a:bodyPr>
          <a:lstStyle/>
          <a:p>
            <a:r>
              <a:rPr lang="es-MX" dirty="0"/>
              <a:t>Anexo 20 versión 4.0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336E4129-5939-43A7-8602-AF3461AE1ED9}"/>
              </a:ext>
            </a:extLst>
          </p:cNvPr>
          <p:cNvSpPr txBox="1"/>
          <p:nvPr/>
        </p:nvSpPr>
        <p:spPr>
          <a:xfrm>
            <a:off x="849297" y="1035533"/>
            <a:ext cx="1049340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800"/>
              </a:spcBef>
            </a:pPr>
            <a:r>
              <a:rPr lang="es-MX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Cancelación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8F836534-E7F2-4222-82B5-BAED9DE2351E}"/>
              </a:ext>
            </a:extLst>
          </p:cNvPr>
          <p:cNvSpPr txBox="1"/>
          <p:nvPr/>
        </p:nvSpPr>
        <p:spPr>
          <a:xfrm>
            <a:off x="849297" y="1597938"/>
            <a:ext cx="988797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ts val="800"/>
              </a:spcBef>
            </a:pPr>
            <a:r>
              <a:rPr lang="es-MX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A partir del </a:t>
            </a:r>
            <a:r>
              <a:rPr lang="es-MX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1 de enero del 2022 </a:t>
            </a:r>
            <a:r>
              <a:rPr lang="es-MX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será necesario señalar el motivo de la cancelación de los comprobantes conforme al siguiente catálogo: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0133F8CF-9B08-44B6-B88E-383C660A3A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1095" y="3590925"/>
            <a:ext cx="8269871" cy="1562966"/>
          </a:xfrm>
          <a:prstGeom prst="rect">
            <a:avLst/>
          </a:prstGeom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9CD192D3-0D51-47FF-98A3-F3A538E5FAB2}"/>
              </a:ext>
            </a:extLst>
          </p:cNvPr>
          <p:cNvSpPr/>
          <p:nvPr/>
        </p:nvSpPr>
        <p:spPr>
          <a:xfrm>
            <a:off x="8073539" y="3863706"/>
            <a:ext cx="578452" cy="51433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3E804593-EB71-4FD0-9D18-A8E34E9A7B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9964" y="3348490"/>
            <a:ext cx="2514600" cy="1457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CC81850D-E5E4-4997-BD05-DA82533BDD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07423" y="2737138"/>
            <a:ext cx="6377153" cy="2725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699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6B2F923-D144-4DDE-ABC2-0C59539EF1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821" y="116342"/>
            <a:ext cx="7927944" cy="868872"/>
          </a:xfrm>
        </p:spPr>
        <p:txBody>
          <a:bodyPr>
            <a:normAutofit/>
          </a:bodyPr>
          <a:lstStyle/>
          <a:p>
            <a:r>
              <a:rPr lang="es-MX" dirty="0"/>
              <a:t>Anexo 20 versión 4.0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336E4129-5939-43A7-8602-AF3461AE1ED9}"/>
              </a:ext>
            </a:extLst>
          </p:cNvPr>
          <p:cNvSpPr txBox="1"/>
          <p:nvPr/>
        </p:nvSpPr>
        <p:spPr>
          <a:xfrm>
            <a:off x="849297" y="1035533"/>
            <a:ext cx="1049340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800"/>
              </a:spcBef>
            </a:pPr>
            <a:r>
              <a:rPr lang="es-MX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Cancelación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8F836534-E7F2-4222-82B5-BAED9DE2351E}"/>
              </a:ext>
            </a:extLst>
          </p:cNvPr>
          <p:cNvSpPr txBox="1"/>
          <p:nvPr/>
        </p:nvSpPr>
        <p:spPr>
          <a:xfrm>
            <a:off x="849297" y="1597938"/>
            <a:ext cx="988797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ts val="800"/>
              </a:spcBef>
            </a:pPr>
            <a:r>
              <a:rPr lang="es-MX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En caso de elegir el motivo </a:t>
            </a:r>
            <a:r>
              <a:rPr lang="es-MX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01-Comprobante emitido con errores con relación</a:t>
            </a:r>
            <a:r>
              <a:rPr lang="es-MX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, el sistema te preguntará cual es el CFDI que reemplazará al que se va a cancelar.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3C804C1C-CDBA-4648-9B6F-D2F9B12387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8241" y="2678787"/>
            <a:ext cx="8115300" cy="2581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3636613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6B2F923-D144-4DDE-ABC2-0C59539EF1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821" y="116342"/>
            <a:ext cx="7927944" cy="868872"/>
          </a:xfrm>
        </p:spPr>
        <p:txBody>
          <a:bodyPr>
            <a:normAutofit/>
          </a:bodyPr>
          <a:lstStyle/>
          <a:p>
            <a:r>
              <a:rPr lang="es-MX" dirty="0"/>
              <a:t>Anexo 20 versión 4.0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336E4129-5939-43A7-8602-AF3461AE1ED9}"/>
              </a:ext>
            </a:extLst>
          </p:cNvPr>
          <p:cNvSpPr txBox="1"/>
          <p:nvPr/>
        </p:nvSpPr>
        <p:spPr>
          <a:xfrm>
            <a:off x="849297" y="1035533"/>
            <a:ext cx="1049340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800"/>
              </a:spcBef>
            </a:pPr>
            <a:r>
              <a:rPr lang="es-MX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Cancelación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8F836534-E7F2-4222-82B5-BAED9DE2351E}"/>
              </a:ext>
            </a:extLst>
          </p:cNvPr>
          <p:cNvSpPr txBox="1"/>
          <p:nvPr/>
        </p:nvSpPr>
        <p:spPr>
          <a:xfrm>
            <a:off x="849297" y="1597938"/>
            <a:ext cx="988797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ts val="800"/>
              </a:spcBef>
            </a:pPr>
            <a:r>
              <a:rPr lang="es-MX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Se asignará la información en el documento: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89000E7D-8AAB-4AD1-AC48-43B7FD2931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11179" y="1597938"/>
            <a:ext cx="5205109" cy="1175905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7C82CE3E-A311-420F-B078-459F015345C3}"/>
              </a:ext>
            </a:extLst>
          </p:cNvPr>
          <p:cNvSpPr txBox="1"/>
          <p:nvPr/>
        </p:nvSpPr>
        <p:spPr>
          <a:xfrm>
            <a:off x="849297" y="3228945"/>
            <a:ext cx="988797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ts val="800"/>
              </a:spcBef>
            </a:pPr>
            <a:r>
              <a:rPr lang="es-MX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Y posteriormente el sistema te solicitará la contraseña del CSD asignado en el concepto para realizar el proceso de cancelación: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72FE6A11-7DD4-48DA-888E-C6FB6F9843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5352" y="3582888"/>
            <a:ext cx="4735409" cy="1792431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DC492111-DE0F-45D5-BCF5-125EC1057C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17530" y="5493760"/>
            <a:ext cx="6312070" cy="1126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4835239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6B2F923-D144-4DDE-ABC2-0C59539EF1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821" y="116342"/>
            <a:ext cx="7927944" cy="868872"/>
          </a:xfrm>
        </p:spPr>
        <p:txBody>
          <a:bodyPr>
            <a:normAutofit/>
          </a:bodyPr>
          <a:lstStyle/>
          <a:p>
            <a:r>
              <a:rPr lang="es-MX" dirty="0"/>
              <a:t>Anexo 20 versión 4.0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336E4129-5939-43A7-8602-AF3461AE1ED9}"/>
              </a:ext>
            </a:extLst>
          </p:cNvPr>
          <p:cNvSpPr txBox="1"/>
          <p:nvPr/>
        </p:nvSpPr>
        <p:spPr>
          <a:xfrm>
            <a:off x="849297" y="1035533"/>
            <a:ext cx="1049340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800"/>
              </a:spcBef>
            </a:pPr>
            <a:r>
              <a:rPr lang="es-MX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Cancelación – Administrador de vistas de </a:t>
            </a:r>
            <a:r>
              <a:rPr lang="es-MX" sz="20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CFDI’s</a:t>
            </a:r>
            <a:endParaRPr lang="es-MX" sz="2000" b="1" dirty="0">
              <a:solidFill>
                <a:schemeClr val="tx1">
                  <a:lumMod val="65000"/>
                  <a:lumOff val="35000"/>
                </a:schemeClr>
              </a:solidFill>
              <a:latin typeface="Titillium Web" pitchFamily="2" charset="77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8F836534-E7F2-4222-82B5-BAED9DE2351E}"/>
              </a:ext>
            </a:extLst>
          </p:cNvPr>
          <p:cNvSpPr txBox="1"/>
          <p:nvPr/>
        </p:nvSpPr>
        <p:spPr>
          <a:xfrm>
            <a:off x="849297" y="1597938"/>
            <a:ext cx="988797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ts val="800"/>
              </a:spcBef>
            </a:pPr>
            <a:r>
              <a:rPr lang="es-MX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Desde el Administrador de vistas de </a:t>
            </a:r>
            <a:r>
              <a:rPr lang="es-MX" sz="2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CFDI’s</a:t>
            </a:r>
            <a:r>
              <a:rPr lang="es-MX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, se agrego una columna para conocer el motivo de cancelación de los documentos.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20B619C8-837E-448F-B50C-850972BB60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121" y="2468119"/>
            <a:ext cx="3609975" cy="3133725"/>
          </a:xfrm>
          <a:prstGeom prst="rect">
            <a:avLst/>
          </a:prstGeom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5BE4F1A7-B781-4E73-9FEA-1B461A5C8C4A}"/>
              </a:ext>
            </a:extLst>
          </p:cNvPr>
          <p:cNvSpPr/>
          <p:nvPr/>
        </p:nvSpPr>
        <p:spPr>
          <a:xfrm>
            <a:off x="973257" y="5260062"/>
            <a:ext cx="1797652" cy="34178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963591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94E753D-7298-46C8-909D-4418A3CF17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0105" y="202873"/>
            <a:ext cx="5811175" cy="868872"/>
          </a:xfrm>
        </p:spPr>
        <p:txBody>
          <a:bodyPr>
            <a:normAutofit/>
          </a:bodyPr>
          <a:lstStyle/>
          <a:p>
            <a:r>
              <a:rPr lang="es-MX" dirty="0"/>
              <a:t>Material de apoyo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8CAD9311-62FD-4371-9AA5-B3ED7525CCE0}"/>
              </a:ext>
            </a:extLst>
          </p:cNvPr>
          <p:cNvSpPr txBox="1"/>
          <p:nvPr/>
        </p:nvSpPr>
        <p:spPr>
          <a:xfrm>
            <a:off x="490105" y="1120676"/>
            <a:ext cx="600984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Te invitamos a consultar la información:</a:t>
            </a:r>
          </a:p>
          <a:p>
            <a:endParaRPr lang="es-MX" sz="2400" dirty="0">
              <a:solidFill>
                <a:schemeClr val="tx1">
                  <a:lumMod val="65000"/>
                  <a:lumOff val="35000"/>
                </a:schemeClr>
              </a:solidFill>
              <a:latin typeface="Titillium Web" pitchFamily="2" charset="77"/>
            </a:endParaRPr>
          </a:p>
          <a:p>
            <a:r>
              <a:rPr lang="es-MX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SAT</a:t>
            </a:r>
          </a:p>
          <a:p>
            <a:r>
              <a:rPr lang="es-MX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  <a:hlinkClick r:id="rId2"/>
              </a:rPr>
              <a:t>Formato de factura anexo 20</a:t>
            </a:r>
            <a:endParaRPr lang="es-MX" sz="2400" dirty="0">
              <a:solidFill>
                <a:schemeClr val="tx1">
                  <a:lumMod val="65000"/>
                  <a:lumOff val="35000"/>
                </a:schemeClr>
              </a:solidFill>
              <a:latin typeface="Titillium Web" pitchFamily="2" charset="77"/>
            </a:endParaRPr>
          </a:p>
          <a:p>
            <a:endParaRPr lang="es-MX" sz="2400" dirty="0"/>
          </a:p>
          <a:p>
            <a:endParaRPr lang="es-MX" sz="2400" dirty="0"/>
          </a:p>
          <a:p>
            <a:endParaRPr lang="es-MX" sz="2400" dirty="0"/>
          </a:p>
          <a:p>
            <a:endParaRPr lang="es-MX" sz="2400" dirty="0"/>
          </a:p>
          <a:p>
            <a:endParaRPr lang="es-MX" sz="2400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0EE24FB9-E4DA-4B76-ABD9-BDA8D107F8AB}"/>
              </a:ext>
            </a:extLst>
          </p:cNvPr>
          <p:cNvSpPr txBox="1"/>
          <p:nvPr/>
        </p:nvSpPr>
        <p:spPr>
          <a:xfrm>
            <a:off x="6301281" y="1071745"/>
            <a:ext cx="531049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2400" dirty="0">
              <a:solidFill>
                <a:schemeClr val="tx1">
                  <a:lumMod val="65000"/>
                  <a:lumOff val="35000"/>
                </a:schemeClr>
              </a:solidFill>
              <a:latin typeface="Titillium Web" pitchFamily="2" charset="77"/>
            </a:endParaRPr>
          </a:p>
          <a:p>
            <a:endParaRPr lang="es-MX" sz="2400" dirty="0">
              <a:solidFill>
                <a:schemeClr val="tx1">
                  <a:lumMod val="65000"/>
                  <a:lumOff val="35000"/>
                </a:schemeClr>
              </a:solidFill>
              <a:latin typeface="Titillium Web" pitchFamily="2" charset="77"/>
            </a:endParaRPr>
          </a:p>
          <a:p>
            <a:r>
              <a:rPr lang="es-MX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CONTPAQi®</a:t>
            </a:r>
          </a:p>
          <a:p>
            <a:r>
              <a:rPr lang="es-MX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  <a:hlinkClick r:id="rId3"/>
              </a:rPr>
              <a:t>Resumen reformas fiscales 2022</a:t>
            </a:r>
            <a:endParaRPr lang="es-MX" sz="2400" dirty="0">
              <a:solidFill>
                <a:schemeClr val="tx1">
                  <a:lumMod val="65000"/>
                  <a:lumOff val="35000"/>
                </a:schemeClr>
              </a:solidFill>
              <a:latin typeface="Titillium Web" pitchFamily="2" charset="77"/>
            </a:endParaRPr>
          </a:p>
          <a:p>
            <a:r>
              <a:rPr lang="es-MX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  <a:hlinkClick r:id="rId4"/>
              </a:rPr>
              <a:t>Datos del receptor 4.0</a:t>
            </a:r>
            <a:endParaRPr lang="es-MX" sz="2400" dirty="0">
              <a:solidFill>
                <a:schemeClr val="tx1">
                  <a:lumMod val="65000"/>
                  <a:lumOff val="35000"/>
                </a:schemeClr>
              </a:solidFill>
              <a:latin typeface="Titillium Web" pitchFamily="2" charset="77"/>
            </a:endParaRPr>
          </a:p>
          <a:p>
            <a:r>
              <a:rPr lang="es-MX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  <a:hlinkClick r:id="rId5"/>
              </a:rPr>
              <a:t>Esquema de cancelación CONTPAQi®</a:t>
            </a:r>
            <a:endParaRPr lang="es-MX" sz="2400" dirty="0"/>
          </a:p>
          <a:p>
            <a:endParaRPr lang="es-MX" sz="2400" dirty="0"/>
          </a:p>
          <a:p>
            <a:endParaRPr lang="es-MX" sz="2400" dirty="0"/>
          </a:p>
          <a:p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2598564052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6B2F923-D144-4DDE-ABC2-0C59539EF1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821" y="116342"/>
            <a:ext cx="7927944" cy="868872"/>
          </a:xfrm>
        </p:spPr>
        <p:txBody>
          <a:bodyPr>
            <a:normAutofit/>
          </a:bodyPr>
          <a:lstStyle/>
          <a:p>
            <a:r>
              <a:rPr lang="es-MX" dirty="0"/>
              <a:t>Anexo 20 versión 4.0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336E4129-5939-43A7-8602-AF3461AE1ED9}"/>
              </a:ext>
            </a:extLst>
          </p:cNvPr>
          <p:cNvSpPr txBox="1"/>
          <p:nvPr/>
        </p:nvSpPr>
        <p:spPr>
          <a:xfrm>
            <a:off x="849297" y="1035533"/>
            <a:ext cx="1049340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800"/>
              </a:spcBef>
            </a:pPr>
            <a:r>
              <a:rPr lang="es-MX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Cancelación – Administrador de vistas de </a:t>
            </a:r>
            <a:r>
              <a:rPr lang="es-MX" sz="20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CFDI’s</a:t>
            </a:r>
            <a:endParaRPr lang="es-MX" sz="2000" b="1" dirty="0">
              <a:solidFill>
                <a:schemeClr val="tx1">
                  <a:lumMod val="65000"/>
                  <a:lumOff val="35000"/>
                </a:schemeClr>
              </a:solidFill>
              <a:latin typeface="Titillium Web" pitchFamily="2" charset="77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8F836534-E7F2-4222-82B5-BAED9DE2351E}"/>
              </a:ext>
            </a:extLst>
          </p:cNvPr>
          <p:cNvSpPr txBox="1"/>
          <p:nvPr/>
        </p:nvSpPr>
        <p:spPr>
          <a:xfrm>
            <a:off x="849297" y="1597938"/>
            <a:ext cx="988797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ts val="800"/>
              </a:spcBef>
            </a:pPr>
            <a:r>
              <a:rPr lang="es-MX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Desde el Administrador de vistas de </a:t>
            </a:r>
            <a:r>
              <a:rPr lang="es-MX" sz="2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CFDI’s</a:t>
            </a:r>
            <a:r>
              <a:rPr lang="es-MX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, se agrego una columna para conocer el motivo de cancelación de los documentos.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CE79AD84-7412-46D3-9F33-0DAA1F4433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297" y="2446848"/>
            <a:ext cx="9221932" cy="4210657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B70DDEE6-B7D3-4397-8C37-75AE1F93B90A}"/>
              </a:ext>
            </a:extLst>
          </p:cNvPr>
          <p:cNvSpPr/>
          <p:nvPr/>
        </p:nvSpPr>
        <p:spPr>
          <a:xfrm>
            <a:off x="5458691" y="6359235"/>
            <a:ext cx="637309" cy="29826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4D620CDD-8E77-4A1C-944B-C6F9A0F77F98}"/>
              </a:ext>
            </a:extLst>
          </p:cNvPr>
          <p:cNvSpPr/>
          <p:nvPr/>
        </p:nvSpPr>
        <p:spPr>
          <a:xfrm>
            <a:off x="6622473" y="4156362"/>
            <a:ext cx="2244436" cy="33251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9219123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>
            <a:extLst>
              <a:ext uri="{FF2B5EF4-FFF2-40B4-BE49-F238E27FC236}">
                <a16:creationId xmlns:a16="http://schemas.microsoft.com/office/drawing/2014/main" id="{BB45149E-2899-4194-919C-8F83361568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9740" y="94036"/>
            <a:ext cx="1449979" cy="1421659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412C6877-BC04-7446-B504-C0867857B80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6633"/>
          <a:stretch/>
        </p:blipFill>
        <p:spPr>
          <a:xfrm>
            <a:off x="0" y="3286"/>
            <a:ext cx="12192000" cy="744769"/>
          </a:xfrm>
          <a:prstGeom prst="rect">
            <a:avLst/>
          </a:prstGeom>
        </p:spPr>
      </p:pic>
      <p:sp>
        <p:nvSpPr>
          <p:cNvPr id="2" name="Rectángulo 1">
            <a:extLst>
              <a:ext uri="{FF2B5EF4-FFF2-40B4-BE49-F238E27FC236}">
                <a16:creationId xmlns:a16="http://schemas.microsoft.com/office/drawing/2014/main" id="{1C7B0D6F-4E7C-9248-8706-E980FE593683}"/>
              </a:ext>
            </a:extLst>
          </p:cNvPr>
          <p:cNvSpPr/>
          <p:nvPr/>
        </p:nvSpPr>
        <p:spPr>
          <a:xfrm>
            <a:off x="-22281" y="6958"/>
            <a:ext cx="1219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3600" b="1">
                <a:solidFill>
                  <a:schemeClr val="bg1"/>
                </a:solidFill>
                <a:latin typeface="Titillium Web" pitchFamily="2" charset="77"/>
              </a:rPr>
              <a:t>Ejercicio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FB79DAAB-621F-491D-B00C-C23AA41A0D23}"/>
              </a:ext>
            </a:extLst>
          </p:cNvPr>
          <p:cNvSpPr txBox="1"/>
          <p:nvPr/>
        </p:nvSpPr>
        <p:spPr>
          <a:xfrm>
            <a:off x="1329586" y="2334491"/>
            <a:ext cx="9488266" cy="52322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es-MX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Conoce la característica en CONTPAQi® Comercial Premium.</a:t>
            </a:r>
          </a:p>
        </p:txBody>
      </p:sp>
    </p:spTree>
    <p:extLst>
      <p:ext uri="{BB962C8B-B14F-4D97-AF65-F5344CB8AC3E}">
        <p14:creationId xmlns:p14="http://schemas.microsoft.com/office/powerpoint/2010/main" val="3883676275"/>
      </p:ext>
    </p:extLst>
  </p:cSld>
  <p:clrMapOvr>
    <a:masterClrMapping/>
  </p:clrMapOvr>
  <p:transition spd="slow">
    <p:push dir="u"/>
  </p:transition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adroTexto 7">
            <a:extLst>
              <a:ext uri="{FF2B5EF4-FFF2-40B4-BE49-F238E27FC236}">
                <a16:creationId xmlns:a16="http://schemas.microsoft.com/office/drawing/2014/main" id="{6320990D-FE3C-C646-9E67-62ECDA385178}"/>
              </a:ext>
            </a:extLst>
          </p:cNvPr>
          <p:cNvSpPr txBox="1"/>
          <p:nvPr/>
        </p:nvSpPr>
        <p:spPr>
          <a:xfrm>
            <a:off x="437950" y="2466056"/>
            <a:ext cx="509195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400" b="1" dirty="0">
                <a:solidFill>
                  <a:schemeClr val="bg1"/>
                </a:solidFill>
                <a:latin typeface="Titillium Web" pitchFamily="2" charset="77"/>
              </a:rPr>
              <a:t>Novedades</a:t>
            </a:r>
          </a:p>
        </p:txBody>
      </p:sp>
    </p:spTree>
    <p:extLst>
      <p:ext uri="{BB962C8B-B14F-4D97-AF65-F5344CB8AC3E}">
        <p14:creationId xmlns:p14="http://schemas.microsoft.com/office/powerpoint/2010/main" val="1651673336"/>
      </p:ext>
    </p:extLst>
  </p:cSld>
  <p:clrMapOvr>
    <a:masterClrMapping/>
  </p:clrMapOvr>
  <p:transition spd="slow">
    <p:push/>
  </p:transition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6B2F923-D144-4DDE-ABC2-0C59539EF1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821" y="116342"/>
            <a:ext cx="7927944" cy="868872"/>
          </a:xfrm>
        </p:spPr>
        <p:txBody>
          <a:bodyPr>
            <a:normAutofit/>
          </a:bodyPr>
          <a:lstStyle/>
          <a:p>
            <a:r>
              <a:rPr lang="es-MX" dirty="0"/>
              <a:t>Novedades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336E4129-5939-43A7-8602-AF3461AE1ED9}"/>
              </a:ext>
            </a:extLst>
          </p:cNvPr>
          <p:cNvSpPr txBox="1"/>
          <p:nvPr/>
        </p:nvSpPr>
        <p:spPr>
          <a:xfrm>
            <a:off x="849297" y="1035533"/>
            <a:ext cx="1049340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800"/>
              </a:spcBef>
            </a:pPr>
            <a:r>
              <a:rPr lang="es-MX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Nueva opción para el timbrado de documentos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8F836534-E7F2-4222-82B5-BAED9DE2351E}"/>
              </a:ext>
            </a:extLst>
          </p:cNvPr>
          <p:cNvSpPr txBox="1"/>
          <p:nvPr/>
        </p:nvSpPr>
        <p:spPr>
          <a:xfrm>
            <a:off x="849297" y="1485962"/>
            <a:ext cx="1005307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ts val="800"/>
              </a:spcBef>
            </a:pPr>
            <a:r>
              <a:rPr lang="es-MX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Se agrega la opción </a:t>
            </a:r>
            <a:r>
              <a:rPr lang="es-MX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Conservar contraseña durante la sesión </a:t>
            </a:r>
            <a:r>
              <a:rPr lang="es-MX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al momento de timbrar documentos, para que el sistema no pida nuevamente la contraseña del certificado.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58E85F5E-D5B5-4659-8F7F-7C75A158FF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7241" y="2193848"/>
            <a:ext cx="4484976" cy="1787073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D837E81E-73E3-495D-8F74-DEFBC043FFBD}"/>
              </a:ext>
            </a:extLst>
          </p:cNvPr>
          <p:cNvSpPr txBox="1"/>
          <p:nvPr/>
        </p:nvSpPr>
        <p:spPr>
          <a:xfrm>
            <a:off x="1473193" y="5114581"/>
            <a:ext cx="1005307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ts val="800"/>
              </a:spcBef>
            </a:pPr>
            <a:r>
              <a:rPr lang="es-MX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NOTA: </a:t>
            </a:r>
            <a:r>
              <a:rPr lang="es-MX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el sistema almacenará de forma temporal la contraseña mientras no se cierre el sistema.</a:t>
            </a:r>
          </a:p>
        </p:txBody>
      </p:sp>
    </p:spTree>
    <p:extLst>
      <p:ext uri="{BB962C8B-B14F-4D97-AF65-F5344CB8AC3E}">
        <p14:creationId xmlns:p14="http://schemas.microsoft.com/office/powerpoint/2010/main" val="1184795280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6B2F923-D144-4DDE-ABC2-0C59539EF1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821" y="116342"/>
            <a:ext cx="7927944" cy="868872"/>
          </a:xfrm>
        </p:spPr>
        <p:txBody>
          <a:bodyPr>
            <a:normAutofit/>
          </a:bodyPr>
          <a:lstStyle/>
          <a:p>
            <a:r>
              <a:rPr lang="es-MX" dirty="0"/>
              <a:t>Novedades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336E4129-5939-43A7-8602-AF3461AE1ED9}"/>
              </a:ext>
            </a:extLst>
          </p:cNvPr>
          <p:cNvSpPr txBox="1"/>
          <p:nvPr/>
        </p:nvSpPr>
        <p:spPr>
          <a:xfrm>
            <a:off x="849297" y="1035533"/>
            <a:ext cx="1049340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MX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Actualización del catálogo fracciones arancelarias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8F836534-E7F2-4222-82B5-BAED9DE2351E}"/>
              </a:ext>
            </a:extLst>
          </p:cNvPr>
          <p:cNvSpPr txBox="1"/>
          <p:nvPr/>
        </p:nvSpPr>
        <p:spPr>
          <a:xfrm>
            <a:off x="849297" y="1485962"/>
            <a:ext cx="1005307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ts val="800"/>
              </a:spcBef>
            </a:pPr>
            <a:r>
              <a:rPr lang="es-MX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 En esta versión se actualiza el archivo XSD (</a:t>
            </a:r>
            <a:r>
              <a:rPr lang="es-MX" sz="2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catComExt</a:t>
            </a:r>
            <a:r>
              <a:rPr lang="es-MX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) de catálogos del Complemento de Comercio Exterior 1.1; la cual incluye los siguientes cambios: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4AD6A205-7BDB-47B2-BD96-FFBFAE63CC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0" y="2395688"/>
            <a:ext cx="9055677" cy="3740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9292236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6B2F923-D144-4DDE-ABC2-0C59539EF1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821" y="116342"/>
            <a:ext cx="7927944" cy="868872"/>
          </a:xfrm>
        </p:spPr>
        <p:txBody>
          <a:bodyPr>
            <a:normAutofit/>
          </a:bodyPr>
          <a:lstStyle/>
          <a:p>
            <a:r>
              <a:rPr lang="es-MX" dirty="0"/>
              <a:t>Novedades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336E4129-5939-43A7-8602-AF3461AE1ED9}"/>
              </a:ext>
            </a:extLst>
          </p:cNvPr>
          <p:cNvSpPr txBox="1"/>
          <p:nvPr/>
        </p:nvSpPr>
        <p:spPr>
          <a:xfrm>
            <a:off x="849297" y="1035533"/>
            <a:ext cx="1049340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MX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Actualización del catálogo fracciones arancelarias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8F836534-E7F2-4222-82B5-BAED9DE2351E}"/>
              </a:ext>
            </a:extLst>
          </p:cNvPr>
          <p:cNvSpPr txBox="1"/>
          <p:nvPr/>
        </p:nvSpPr>
        <p:spPr>
          <a:xfrm>
            <a:off x="849297" y="1485962"/>
            <a:ext cx="1005307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ts val="800"/>
              </a:spcBef>
            </a:pPr>
            <a:r>
              <a:rPr lang="es-MX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 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339897E7-3955-49B3-BC27-DFA28B672B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3462" y="1485962"/>
            <a:ext cx="5553075" cy="476250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24891FE0-60B5-4937-8466-F1D7912FD7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9297" y="2012531"/>
            <a:ext cx="5232694" cy="4488873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B0D2176D-C657-4A5B-8B80-E371FAEAC1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15150" y="1369558"/>
            <a:ext cx="5276850" cy="537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5356608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6B2F923-D144-4DDE-ABC2-0C59539EF1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821" y="116342"/>
            <a:ext cx="7927944" cy="868872"/>
          </a:xfrm>
        </p:spPr>
        <p:txBody>
          <a:bodyPr>
            <a:normAutofit/>
          </a:bodyPr>
          <a:lstStyle/>
          <a:p>
            <a:r>
              <a:rPr lang="es-MX" dirty="0"/>
              <a:t>Novedades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336E4129-5939-43A7-8602-AF3461AE1ED9}"/>
              </a:ext>
            </a:extLst>
          </p:cNvPr>
          <p:cNvSpPr txBox="1"/>
          <p:nvPr/>
        </p:nvSpPr>
        <p:spPr>
          <a:xfrm>
            <a:off x="849297" y="1035533"/>
            <a:ext cx="1049340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800"/>
              </a:spcBef>
            </a:pPr>
            <a:r>
              <a:rPr lang="es-MX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Visualización de </a:t>
            </a:r>
            <a:r>
              <a:rPr lang="es-MX" sz="20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addendas</a:t>
            </a:r>
            <a:r>
              <a:rPr lang="es-MX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 y complementos - Documentos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8F836534-E7F2-4222-82B5-BAED9DE2351E}"/>
              </a:ext>
            </a:extLst>
          </p:cNvPr>
          <p:cNvSpPr txBox="1"/>
          <p:nvPr/>
        </p:nvSpPr>
        <p:spPr>
          <a:xfrm>
            <a:off x="849297" y="1485962"/>
            <a:ext cx="1005307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ts val="800"/>
              </a:spcBef>
            </a:pPr>
            <a:r>
              <a:rPr lang="es-MX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Ahora se permitirá consultar de forma completa la información capturada de </a:t>
            </a:r>
            <a:r>
              <a:rPr lang="es-MX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Adendas</a:t>
            </a:r>
            <a:r>
              <a:rPr lang="es-MX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 o </a:t>
            </a:r>
            <a:r>
              <a:rPr lang="es-MX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Complementos</a:t>
            </a:r>
            <a:r>
              <a:rPr lang="es-MX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 una vez timbrado el documento</a:t>
            </a: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693DB085-E72A-4EAD-8C30-56242B16222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101"/>
          <a:stretch/>
        </p:blipFill>
        <p:spPr bwMode="auto">
          <a:xfrm>
            <a:off x="1827563" y="2476375"/>
            <a:ext cx="8096539" cy="4265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1412166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6B2F923-D144-4DDE-ABC2-0C59539EF1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821" y="116342"/>
            <a:ext cx="7927944" cy="868872"/>
          </a:xfrm>
        </p:spPr>
        <p:txBody>
          <a:bodyPr>
            <a:normAutofit/>
          </a:bodyPr>
          <a:lstStyle/>
          <a:p>
            <a:r>
              <a:rPr lang="es-MX" dirty="0"/>
              <a:t>Novedades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336E4129-5939-43A7-8602-AF3461AE1ED9}"/>
              </a:ext>
            </a:extLst>
          </p:cNvPr>
          <p:cNvSpPr txBox="1"/>
          <p:nvPr/>
        </p:nvSpPr>
        <p:spPr>
          <a:xfrm>
            <a:off x="849297" y="1035533"/>
            <a:ext cx="1049340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800"/>
              </a:spcBef>
            </a:pPr>
            <a:r>
              <a:rPr lang="es-MX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Mejoras en Complemento Carta porte 2.0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8F836534-E7F2-4222-82B5-BAED9DE2351E}"/>
              </a:ext>
            </a:extLst>
          </p:cNvPr>
          <p:cNvSpPr txBox="1"/>
          <p:nvPr/>
        </p:nvSpPr>
        <p:spPr>
          <a:xfrm>
            <a:off x="849297" y="1485962"/>
            <a:ext cx="10053072" cy="23493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ts val="800"/>
              </a:spcBef>
            </a:pPr>
            <a:r>
              <a:rPr lang="es-MX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Se agregan las siguientes mejoras para Complemento Carta Porte 2.0:</a:t>
            </a:r>
          </a:p>
          <a:p>
            <a:pPr marL="800100" lvl="1" indent="-342900" algn="just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s-MX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 Actualización de catálogos para el manejo de transporte Aéreo, Marítimo y Contenedores</a:t>
            </a:r>
          </a:p>
          <a:p>
            <a:pPr marL="800100" lvl="1" indent="-342900" algn="just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s-MX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 Manejo de Domicilios en los almacenes</a:t>
            </a:r>
          </a:p>
          <a:p>
            <a:pPr marL="800100" lvl="1" indent="-342900" algn="just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s-MX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 Nuevo campo para agregar un archivo .XML o .INI con complemento</a:t>
            </a:r>
          </a:p>
          <a:p>
            <a:pPr marL="800100" lvl="1" indent="-342900" algn="just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s-MX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 Proceso de Envío de mercancías para </a:t>
            </a:r>
            <a:r>
              <a:rPr lang="es-MX" sz="2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Multidestinos</a:t>
            </a:r>
            <a:endParaRPr lang="es-MX" sz="2000" dirty="0">
              <a:solidFill>
                <a:schemeClr val="tx1">
                  <a:lumMod val="65000"/>
                  <a:lumOff val="35000"/>
                </a:schemeClr>
              </a:solidFill>
              <a:latin typeface="Titillium Web" pitchFamily="2" charset="77"/>
            </a:endParaRPr>
          </a:p>
        </p:txBody>
      </p:sp>
      <p:pic>
        <p:nvPicPr>
          <p:cNvPr id="5126" name="Picture 6">
            <a:extLst>
              <a:ext uri="{FF2B5EF4-FFF2-40B4-BE49-F238E27FC236}">
                <a16:creationId xmlns:a16="http://schemas.microsoft.com/office/drawing/2014/main" id="{8CBA7FBC-4DD4-4651-9755-F26E71B7FD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71450" cy="17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4770016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6B2F923-D144-4DDE-ABC2-0C59539EF1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821" y="116342"/>
            <a:ext cx="7927944" cy="868872"/>
          </a:xfrm>
        </p:spPr>
        <p:txBody>
          <a:bodyPr>
            <a:normAutofit/>
          </a:bodyPr>
          <a:lstStyle/>
          <a:p>
            <a:r>
              <a:rPr lang="es-MX" dirty="0"/>
              <a:t>Novedades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336E4129-5939-43A7-8602-AF3461AE1ED9}"/>
              </a:ext>
            </a:extLst>
          </p:cNvPr>
          <p:cNvSpPr txBox="1"/>
          <p:nvPr/>
        </p:nvSpPr>
        <p:spPr>
          <a:xfrm>
            <a:off x="849297" y="1035533"/>
            <a:ext cx="1049340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800"/>
              </a:spcBef>
            </a:pPr>
            <a:r>
              <a:rPr lang="es-MX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Mejoras en Complemento Carta porte 2.0 - Catálogos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9BF91B16-24D3-4765-989C-FF410C7730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8137" y="1861704"/>
            <a:ext cx="10035725" cy="2876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9234474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6B2F923-D144-4DDE-ABC2-0C59539EF1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821" y="116342"/>
            <a:ext cx="7927944" cy="868872"/>
          </a:xfrm>
        </p:spPr>
        <p:txBody>
          <a:bodyPr>
            <a:normAutofit/>
          </a:bodyPr>
          <a:lstStyle/>
          <a:p>
            <a:r>
              <a:rPr lang="es-MX" dirty="0"/>
              <a:t>Novedades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336E4129-5939-43A7-8602-AF3461AE1ED9}"/>
              </a:ext>
            </a:extLst>
          </p:cNvPr>
          <p:cNvSpPr txBox="1"/>
          <p:nvPr/>
        </p:nvSpPr>
        <p:spPr>
          <a:xfrm>
            <a:off x="849297" y="1035533"/>
            <a:ext cx="1049340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800"/>
              </a:spcBef>
            </a:pPr>
            <a:r>
              <a:rPr lang="es-MX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Mejoras en Complemento Carta porte 2.0 - Catálogos</a:t>
            </a:r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09719FD4-9735-409D-99FD-B135A41019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640" y="1576017"/>
            <a:ext cx="6572250" cy="4162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2A703B81-503C-4A3A-901A-A3558AEF8FA6}"/>
              </a:ext>
            </a:extLst>
          </p:cNvPr>
          <p:cNvSpPr txBox="1"/>
          <p:nvPr/>
        </p:nvSpPr>
        <p:spPr>
          <a:xfrm>
            <a:off x="849297" y="2105561"/>
            <a:ext cx="4027503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ts val="800"/>
              </a:spcBef>
            </a:pPr>
            <a:r>
              <a:rPr lang="es-MX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Al configurar un medio de transporte </a:t>
            </a:r>
            <a:r>
              <a:rPr lang="es-MX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Marítimo</a:t>
            </a:r>
            <a:r>
              <a:rPr lang="es-MX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, se habilitará la pestaña 2. Datos Marítimos, donde podrás capturar la información requerida.</a:t>
            </a:r>
          </a:p>
        </p:txBody>
      </p:sp>
    </p:spTree>
    <p:extLst>
      <p:ext uri="{BB962C8B-B14F-4D97-AF65-F5344CB8AC3E}">
        <p14:creationId xmlns:p14="http://schemas.microsoft.com/office/powerpoint/2010/main" val="20708573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adroTexto 7">
            <a:extLst>
              <a:ext uri="{FF2B5EF4-FFF2-40B4-BE49-F238E27FC236}">
                <a16:creationId xmlns:a16="http://schemas.microsoft.com/office/drawing/2014/main" id="{6320990D-FE3C-C646-9E67-62ECDA385178}"/>
              </a:ext>
            </a:extLst>
          </p:cNvPr>
          <p:cNvSpPr txBox="1"/>
          <p:nvPr/>
        </p:nvSpPr>
        <p:spPr>
          <a:xfrm>
            <a:off x="437950" y="2466056"/>
            <a:ext cx="509195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400" b="1" dirty="0">
                <a:solidFill>
                  <a:schemeClr val="bg1"/>
                </a:solidFill>
                <a:latin typeface="Titillium Web" pitchFamily="2" charset="77"/>
              </a:rPr>
              <a:t>Anexo 20</a:t>
            </a:r>
          </a:p>
          <a:p>
            <a:r>
              <a:rPr lang="es-MX" sz="4400" b="1" dirty="0">
                <a:solidFill>
                  <a:schemeClr val="bg1"/>
                </a:solidFill>
                <a:latin typeface="Titillium Web" pitchFamily="2" charset="77"/>
              </a:rPr>
              <a:t>Versión 4.0</a:t>
            </a:r>
          </a:p>
        </p:txBody>
      </p:sp>
    </p:spTree>
    <p:extLst>
      <p:ext uri="{BB962C8B-B14F-4D97-AF65-F5344CB8AC3E}">
        <p14:creationId xmlns:p14="http://schemas.microsoft.com/office/powerpoint/2010/main" val="3770922845"/>
      </p:ext>
    </p:extLst>
  </p:cSld>
  <p:clrMapOvr>
    <a:masterClrMapping/>
  </p:clrMapOvr>
  <p:transition spd="slow">
    <p:push/>
  </p:transition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6B2F923-D144-4DDE-ABC2-0C59539EF1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821" y="116342"/>
            <a:ext cx="7927944" cy="868872"/>
          </a:xfrm>
        </p:spPr>
        <p:txBody>
          <a:bodyPr>
            <a:normAutofit/>
          </a:bodyPr>
          <a:lstStyle/>
          <a:p>
            <a:r>
              <a:rPr lang="es-MX" dirty="0"/>
              <a:t>Novedades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336E4129-5939-43A7-8602-AF3461AE1ED9}"/>
              </a:ext>
            </a:extLst>
          </p:cNvPr>
          <p:cNvSpPr txBox="1"/>
          <p:nvPr/>
        </p:nvSpPr>
        <p:spPr>
          <a:xfrm>
            <a:off x="849297" y="1035533"/>
            <a:ext cx="1049340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800"/>
              </a:spcBef>
            </a:pPr>
            <a:r>
              <a:rPr lang="es-MX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Mejoras en Complemento Carta porte 2.0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8F836534-E7F2-4222-82B5-BAED9DE2351E}"/>
              </a:ext>
            </a:extLst>
          </p:cNvPr>
          <p:cNvSpPr txBox="1"/>
          <p:nvPr/>
        </p:nvSpPr>
        <p:spPr>
          <a:xfrm>
            <a:off x="849297" y="1485962"/>
            <a:ext cx="1005307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ts val="800"/>
              </a:spcBef>
            </a:pPr>
            <a:r>
              <a:rPr lang="es-MX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En el catálogo de almacenes se agrega el botón Domicilio, con la finalidad de facilitar el envío de mercancías.</a:t>
            </a:r>
          </a:p>
        </p:txBody>
      </p:sp>
      <p:pic>
        <p:nvPicPr>
          <p:cNvPr id="8194" name="Picture 2">
            <a:extLst>
              <a:ext uri="{FF2B5EF4-FFF2-40B4-BE49-F238E27FC236}">
                <a16:creationId xmlns:a16="http://schemas.microsoft.com/office/drawing/2014/main" id="{745AADA9-EE40-4BEC-961E-15F40C48B6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4225" y="2244167"/>
            <a:ext cx="5543550" cy="3790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>
            <a:extLst>
              <a:ext uri="{FF2B5EF4-FFF2-40B4-BE49-F238E27FC236}">
                <a16:creationId xmlns:a16="http://schemas.microsoft.com/office/drawing/2014/main" id="{FAE76C9A-043C-4FD1-BC9F-BE13F061F0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196" y="2082242"/>
            <a:ext cx="6619875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0277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6B2F923-D144-4DDE-ABC2-0C59539EF1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821" y="116342"/>
            <a:ext cx="7927944" cy="868872"/>
          </a:xfrm>
        </p:spPr>
        <p:txBody>
          <a:bodyPr>
            <a:normAutofit/>
          </a:bodyPr>
          <a:lstStyle/>
          <a:p>
            <a:r>
              <a:rPr lang="es-MX" dirty="0"/>
              <a:t>Novedades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336E4129-5939-43A7-8602-AF3461AE1ED9}"/>
              </a:ext>
            </a:extLst>
          </p:cNvPr>
          <p:cNvSpPr txBox="1"/>
          <p:nvPr/>
        </p:nvSpPr>
        <p:spPr>
          <a:xfrm>
            <a:off x="849297" y="1035533"/>
            <a:ext cx="1049340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800"/>
              </a:spcBef>
            </a:pPr>
            <a:r>
              <a:rPr lang="es-MX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Mejoras en Complemento Carta porte 2.0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8F836534-E7F2-4222-82B5-BAED9DE2351E}"/>
              </a:ext>
            </a:extLst>
          </p:cNvPr>
          <p:cNvSpPr txBox="1"/>
          <p:nvPr/>
        </p:nvSpPr>
        <p:spPr>
          <a:xfrm>
            <a:off x="849297" y="1485962"/>
            <a:ext cx="10053072" cy="11182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ts val="800"/>
              </a:spcBef>
            </a:pPr>
            <a:r>
              <a:rPr lang="es-MX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Ahora podrá agregar al documento un archivo externo que contenga el Complemento Carta Porte para poder integrarlo al documento timbrado.</a:t>
            </a:r>
          </a:p>
          <a:p>
            <a:pPr algn="just">
              <a:spcBef>
                <a:spcPts val="800"/>
              </a:spcBef>
            </a:pPr>
            <a:r>
              <a:rPr lang="es-MX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Se permitirá cargar archivos con extensión </a:t>
            </a:r>
            <a:r>
              <a:rPr lang="es-MX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.INI</a:t>
            </a:r>
            <a:r>
              <a:rPr lang="es-MX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 o </a:t>
            </a:r>
            <a:r>
              <a:rPr lang="es-MX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.XML</a:t>
            </a:r>
            <a:r>
              <a:rPr lang="es-MX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.</a:t>
            </a:r>
          </a:p>
        </p:txBody>
      </p:sp>
      <p:pic>
        <p:nvPicPr>
          <p:cNvPr id="5126" name="Picture 6">
            <a:extLst>
              <a:ext uri="{FF2B5EF4-FFF2-40B4-BE49-F238E27FC236}">
                <a16:creationId xmlns:a16="http://schemas.microsoft.com/office/drawing/2014/main" id="{8CBA7FBC-4DD4-4651-9755-F26E71B7FD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71450" cy="17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>
            <a:extLst>
              <a:ext uri="{FF2B5EF4-FFF2-40B4-BE49-F238E27FC236}">
                <a16:creationId xmlns:a16="http://schemas.microsoft.com/office/drawing/2014/main" id="{89393BD7-AE67-46C6-8BAE-50B350BFFE4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669"/>
          <a:stretch/>
        </p:blipFill>
        <p:spPr bwMode="auto">
          <a:xfrm>
            <a:off x="2777510" y="2778254"/>
            <a:ext cx="7129484" cy="3501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1189943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6B2F923-D144-4DDE-ABC2-0C59539EF1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821" y="116342"/>
            <a:ext cx="7927944" cy="868872"/>
          </a:xfrm>
        </p:spPr>
        <p:txBody>
          <a:bodyPr>
            <a:normAutofit/>
          </a:bodyPr>
          <a:lstStyle/>
          <a:p>
            <a:r>
              <a:rPr lang="es-MX" dirty="0"/>
              <a:t>Novedades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336E4129-5939-43A7-8602-AF3461AE1ED9}"/>
              </a:ext>
            </a:extLst>
          </p:cNvPr>
          <p:cNvSpPr txBox="1"/>
          <p:nvPr/>
        </p:nvSpPr>
        <p:spPr>
          <a:xfrm>
            <a:off x="849297" y="1035533"/>
            <a:ext cx="1049340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800"/>
              </a:spcBef>
            </a:pPr>
            <a:r>
              <a:rPr lang="es-MX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Mejoras en Complemento Carta porte 2.0</a:t>
            </a:r>
          </a:p>
        </p:txBody>
      </p:sp>
      <p:pic>
        <p:nvPicPr>
          <p:cNvPr id="5126" name="Picture 6">
            <a:extLst>
              <a:ext uri="{FF2B5EF4-FFF2-40B4-BE49-F238E27FC236}">
                <a16:creationId xmlns:a16="http://schemas.microsoft.com/office/drawing/2014/main" id="{8CBA7FBC-4DD4-4651-9755-F26E71B7FD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71450" cy="17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>
            <a:extLst>
              <a:ext uri="{FF2B5EF4-FFF2-40B4-BE49-F238E27FC236}">
                <a16:creationId xmlns:a16="http://schemas.microsoft.com/office/drawing/2014/main" id="{DAB25262-15B9-4E4F-9015-FDD0B68BCB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9301" y="2333487"/>
            <a:ext cx="7435697" cy="4304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9CA288BA-7C8C-426B-AD61-F1ADBD94B855}"/>
              </a:ext>
            </a:extLst>
          </p:cNvPr>
          <p:cNvSpPr txBox="1"/>
          <p:nvPr/>
        </p:nvSpPr>
        <p:spPr>
          <a:xfrm>
            <a:off x="849297" y="1485962"/>
            <a:ext cx="1005307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ts val="800"/>
              </a:spcBef>
            </a:pPr>
            <a:r>
              <a:rPr lang="es-MX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El archivo XML debe contener toda la información del complemento.</a:t>
            </a:r>
          </a:p>
        </p:txBody>
      </p:sp>
    </p:spTree>
    <p:extLst>
      <p:ext uri="{BB962C8B-B14F-4D97-AF65-F5344CB8AC3E}">
        <p14:creationId xmlns:p14="http://schemas.microsoft.com/office/powerpoint/2010/main" val="1660767457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6B2F923-D144-4DDE-ABC2-0C59539EF1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821" y="116342"/>
            <a:ext cx="7927944" cy="868872"/>
          </a:xfrm>
        </p:spPr>
        <p:txBody>
          <a:bodyPr>
            <a:normAutofit/>
          </a:bodyPr>
          <a:lstStyle/>
          <a:p>
            <a:r>
              <a:rPr lang="es-MX" dirty="0"/>
              <a:t>Novedades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336E4129-5939-43A7-8602-AF3461AE1ED9}"/>
              </a:ext>
            </a:extLst>
          </p:cNvPr>
          <p:cNvSpPr txBox="1"/>
          <p:nvPr/>
        </p:nvSpPr>
        <p:spPr>
          <a:xfrm>
            <a:off x="849297" y="1035533"/>
            <a:ext cx="1049340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800"/>
              </a:spcBef>
            </a:pPr>
            <a:r>
              <a:rPr lang="es-MX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Mejoras en Complemento Carta porte 2.0</a:t>
            </a:r>
          </a:p>
        </p:txBody>
      </p:sp>
      <p:pic>
        <p:nvPicPr>
          <p:cNvPr id="5126" name="Picture 6">
            <a:extLst>
              <a:ext uri="{FF2B5EF4-FFF2-40B4-BE49-F238E27FC236}">
                <a16:creationId xmlns:a16="http://schemas.microsoft.com/office/drawing/2014/main" id="{8CBA7FBC-4DD4-4651-9755-F26E71B7FD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71450" cy="17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3E2BCBC2-E62A-4DBD-AAB0-6E242801208E}"/>
              </a:ext>
            </a:extLst>
          </p:cNvPr>
          <p:cNvSpPr txBox="1"/>
          <p:nvPr/>
        </p:nvSpPr>
        <p:spPr>
          <a:xfrm>
            <a:off x="849297" y="1485962"/>
            <a:ext cx="1005307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ts val="800"/>
              </a:spcBef>
            </a:pPr>
            <a:r>
              <a:rPr lang="es-MX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El archivo INI debe contener la información que se desea incluir en el Complemento Carta Porte 2.0.</a:t>
            </a:r>
          </a:p>
        </p:txBody>
      </p:sp>
      <p:pic>
        <p:nvPicPr>
          <p:cNvPr id="8194" name="Picture 2">
            <a:extLst>
              <a:ext uri="{FF2B5EF4-FFF2-40B4-BE49-F238E27FC236}">
                <a16:creationId xmlns:a16="http://schemas.microsoft.com/office/drawing/2014/main" id="{3F0E33BD-9FE4-4F6D-8793-15FDF0F4BB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3696" y="1961474"/>
            <a:ext cx="5746617" cy="4896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7538696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6B2F923-D144-4DDE-ABC2-0C59539EF1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821" y="116342"/>
            <a:ext cx="7927944" cy="868872"/>
          </a:xfrm>
        </p:spPr>
        <p:txBody>
          <a:bodyPr>
            <a:normAutofit/>
          </a:bodyPr>
          <a:lstStyle/>
          <a:p>
            <a:r>
              <a:rPr lang="es-MX" dirty="0"/>
              <a:t>Novedades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336E4129-5939-43A7-8602-AF3461AE1ED9}"/>
              </a:ext>
            </a:extLst>
          </p:cNvPr>
          <p:cNvSpPr txBox="1"/>
          <p:nvPr/>
        </p:nvSpPr>
        <p:spPr>
          <a:xfrm>
            <a:off x="849297" y="1035533"/>
            <a:ext cx="1049340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800"/>
              </a:spcBef>
            </a:pPr>
            <a:r>
              <a:rPr lang="es-MX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Mejoras en Complemento Carta porte 2.0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8F836534-E7F2-4222-82B5-BAED9DE2351E}"/>
              </a:ext>
            </a:extLst>
          </p:cNvPr>
          <p:cNvSpPr txBox="1"/>
          <p:nvPr/>
        </p:nvSpPr>
        <p:spPr>
          <a:xfrm>
            <a:off x="849297" y="1485962"/>
            <a:ext cx="1005307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ts val="800"/>
              </a:spcBef>
            </a:pPr>
            <a:r>
              <a:rPr lang="es-MX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Ahora en los documentos de pedidos, remisiones, así como en facturas, se agrega la opción envío de mercancías: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A266A927-DB4A-497D-8346-F02DE67933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1113" y="2418578"/>
            <a:ext cx="5682525" cy="3403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590866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6B2F923-D144-4DDE-ABC2-0C59539EF1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821" y="116342"/>
            <a:ext cx="7927944" cy="868872"/>
          </a:xfrm>
        </p:spPr>
        <p:txBody>
          <a:bodyPr>
            <a:normAutofit/>
          </a:bodyPr>
          <a:lstStyle/>
          <a:p>
            <a:r>
              <a:rPr lang="es-MX" dirty="0"/>
              <a:t>Novedades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336E4129-5939-43A7-8602-AF3461AE1ED9}"/>
              </a:ext>
            </a:extLst>
          </p:cNvPr>
          <p:cNvSpPr txBox="1"/>
          <p:nvPr/>
        </p:nvSpPr>
        <p:spPr>
          <a:xfrm>
            <a:off x="849297" y="1035533"/>
            <a:ext cx="1049340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800"/>
              </a:spcBef>
            </a:pPr>
            <a:r>
              <a:rPr lang="es-MX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Mejoras en Complemento Carta porte 2.0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8F836534-E7F2-4222-82B5-BAED9DE2351E}"/>
              </a:ext>
            </a:extLst>
          </p:cNvPr>
          <p:cNvSpPr txBox="1"/>
          <p:nvPr/>
        </p:nvSpPr>
        <p:spPr>
          <a:xfrm>
            <a:off x="849297" y="1485962"/>
            <a:ext cx="1005307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ts val="800"/>
              </a:spcBef>
            </a:pPr>
            <a:r>
              <a:rPr lang="es-MX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Se agregan las siguientes mejoras para Complemento Carta Porte 2.0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85309FAD-5834-492F-AECA-0DE38490CF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61854" y="1936391"/>
            <a:ext cx="6482082" cy="4819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2100076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85309FAD-5834-492F-AECA-0DE38490CF0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64288"/>
          <a:stretch/>
        </p:blipFill>
        <p:spPr>
          <a:xfrm>
            <a:off x="1200004" y="1760121"/>
            <a:ext cx="8764006" cy="2327136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66B2F923-D144-4DDE-ABC2-0C59539EF1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821" y="116342"/>
            <a:ext cx="7927944" cy="868872"/>
          </a:xfrm>
        </p:spPr>
        <p:txBody>
          <a:bodyPr>
            <a:normAutofit/>
          </a:bodyPr>
          <a:lstStyle/>
          <a:p>
            <a:r>
              <a:rPr lang="es-MX" dirty="0"/>
              <a:t>Novedades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336E4129-5939-43A7-8602-AF3461AE1ED9}"/>
              </a:ext>
            </a:extLst>
          </p:cNvPr>
          <p:cNvSpPr txBox="1"/>
          <p:nvPr/>
        </p:nvSpPr>
        <p:spPr>
          <a:xfrm>
            <a:off x="849297" y="1035533"/>
            <a:ext cx="1049340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800"/>
              </a:spcBef>
            </a:pPr>
            <a:r>
              <a:rPr lang="es-MX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Mejoras en Complemento Carta porte 2.0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8F836534-E7F2-4222-82B5-BAED9DE2351E}"/>
              </a:ext>
            </a:extLst>
          </p:cNvPr>
          <p:cNvSpPr txBox="1"/>
          <p:nvPr/>
        </p:nvSpPr>
        <p:spPr>
          <a:xfrm>
            <a:off x="1400141" y="4411735"/>
            <a:ext cx="1005307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ts val="800"/>
              </a:spcBef>
            </a:pPr>
            <a:r>
              <a:rPr lang="es-MX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En esta primer sección puedes agregar o eliminar tantos documentos requieras, para que se incluyan los productos en el nodo de mercancías.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6F749FAF-E363-4028-9B9A-67969F448017}"/>
              </a:ext>
            </a:extLst>
          </p:cNvPr>
          <p:cNvSpPr/>
          <p:nvPr/>
        </p:nvSpPr>
        <p:spPr>
          <a:xfrm>
            <a:off x="7625008" y="2757433"/>
            <a:ext cx="2244436" cy="33251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75711463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6B2F923-D144-4DDE-ABC2-0C59539EF1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821" y="116342"/>
            <a:ext cx="7927944" cy="868872"/>
          </a:xfrm>
        </p:spPr>
        <p:txBody>
          <a:bodyPr>
            <a:normAutofit/>
          </a:bodyPr>
          <a:lstStyle/>
          <a:p>
            <a:r>
              <a:rPr lang="es-MX" dirty="0"/>
              <a:t>Novedades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336E4129-5939-43A7-8602-AF3461AE1ED9}"/>
              </a:ext>
            </a:extLst>
          </p:cNvPr>
          <p:cNvSpPr txBox="1"/>
          <p:nvPr/>
        </p:nvSpPr>
        <p:spPr>
          <a:xfrm>
            <a:off x="849297" y="1035533"/>
            <a:ext cx="1049340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800"/>
              </a:spcBef>
            </a:pPr>
            <a:r>
              <a:rPr lang="es-MX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Mejoras en Complemento Carta porte 2.0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8F836534-E7F2-4222-82B5-BAED9DE2351E}"/>
              </a:ext>
            </a:extLst>
          </p:cNvPr>
          <p:cNvSpPr txBox="1"/>
          <p:nvPr/>
        </p:nvSpPr>
        <p:spPr>
          <a:xfrm>
            <a:off x="927595" y="3641122"/>
            <a:ext cx="10053072" cy="11182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ts val="800"/>
              </a:spcBef>
            </a:pPr>
            <a:r>
              <a:rPr lang="es-MX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En esta sección, debes asignar el medio de transportación de las mercancías.</a:t>
            </a:r>
          </a:p>
          <a:p>
            <a:pPr algn="just">
              <a:spcBef>
                <a:spcPts val="800"/>
              </a:spcBef>
            </a:pPr>
            <a:r>
              <a:rPr lang="es-MX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Autotransporte</a:t>
            </a:r>
            <a:r>
              <a:rPr lang="es-MX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, </a:t>
            </a:r>
            <a:r>
              <a:rPr lang="es-MX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marítimo</a:t>
            </a:r>
            <a:r>
              <a:rPr lang="es-MX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 o </a:t>
            </a:r>
            <a:r>
              <a:rPr lang="es-MX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aéreo; </a:t>
            </a:r>
            <a:r>
              <a:rPr lang="es-MX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y si es necesario agregar información adicional como remolque o contenedor. 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08FC6511-9E91-4874-B3D5-80EE62E276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595" y="1618218"/>
            <a:ext cx="9896475" cy="1381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8742233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6B2F923-D144-4DDE-ABC2-0C59539EF1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821" y="116342"/>
            <a:ext cx="7927944" cy="868872"/>
          </a:xfrm>
        </p:spPr>
        <p:txBody>
          <a:bodyPr>
            <a:normAutofit/>
          </a:bodyPr>
          <a:lstStyle/>
          <a:p>
            <a:r>
              <a:rPr lang="es-MX" dirty="0"/>
              <a:t>Novedades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336E4129-5939-43A7-8602-AF3461AE1ED9}"/>
              </a:ext>
            </a:extLst>
          </p:cNvPr>
          <p:cNvSpPr txBox="1"/>
          <p:nvPr/>
        </p:nvSpPr>
        <p:spPr>
          <a:xfrm>
            <a:off x="849297" y="1035533"/>
            <a:ext cx="1049340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800"/>
              </a:spcBef>
            </a:pPr>
            <a:r>
              <a:rPr lang="es-MX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Mejoras en Complemento Carta porte 2.0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8F836534-E7F2-4222-82B5-BAED9DE2351E}"/>
              </a:ext>
            </a:extLst>
          </p:cNvPr>
          <p:cNvSpPr txBox="1"/>
          <p:nvPr/>
        </p:nvSpPr>
        <p:spPr>
          <a:xfrm>
            <a:off x="849297" y="1485962"/>
            <a:ext cx="1005307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ts val="800"/>
              </a:spcBef>
            </a:pPr>
            <a:r>
              <a:rPr lang="es-MX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En esta sección se configuran los destinos de las mercancías agregadas previamente en los documentos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14C85D75-A81F-4FFA-ACB0-458996D274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297" y="2682953"/>
            <a:ext cx="9925050" cy="1981200"/>
          </a:xfrm>
          <a:prstGeom prst="rect">
            <a:avLst/>
          </a:prstGeom>
        </p:spPr>
      </p:pic>
      <p:sp>
        <p:nvSpPr>
          <p:cNvPr id="11" name="Rectángulo 10">
            <a:extLst>
              <a:ext uri="{FF2B5EF4-FFF2-40B4-BE49-F238E27FC236}">
                <a16:creationId xmlns:a16="http://schemas.microsoft.com/office/drawing/2014/main" id="{4742CFFB-82DD-4E71-821F-7ACC7005F186}"/>
              </a:ext>
            </a:extLst>
          </p:cNvPr>
          <p:cNvSpPr/>
          <p:nvPr/>
        </p:nvSpPr>
        <p:spPr>
          <a:xfrm>
            <a:off x="8207566" y="2682953"/>
            <a:ext cx="1816114" cy="26118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97E5D0E3-4525-4428-9C9F-CF4384A31C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48753" y="1435643"/>
            <a:ext cx="6894493" cy="5365850"/>
          </a:xfrm>
          <a:prstGeom prst="rect">
            <a:avLst/>
          </a:prstGeom>
        </p:spPr>
      </p:pic>
      <p:sp>
        <p:nvSpPr>
          <p:cNvPr id="13" name="Rectángulo 12">
            <a:extLst>
              <a:ext uri="{FF2B5EF4-FFF2-40B4-BE49-F238E27FC236}">
                <a16:creationId xmlns:a16="http://schemas.microsoft.com/office/drawing/2014/main" id="{42C97EE8-FAD0-47E3-BB7C-4AD620EF6B6A}"/>
              </a:ext>
            </a:extLst>
          </p:cNvPr>
          <p:cNvSpPr/>
          <p:nvPr/>
        </p:nvSpPr>
        <p:spPr>
          <a:xfrm>
            <a:off x="3237122" y="2002497"/>
            <a:ext cx="6306123" cy="153391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62F7946B-AEA2-42D9-836D-FDB425603AE7}"/>
              </a:ext>
            </a:extLst>
          </p:cNvPr>
          <p:cNvSpPr/>
          <p:nvPr/>
        </p:nvSpPr>
        <p:spPr>
          <a:xfrm>
            <a:off x="2648753" y="4118568"/>
            <a:ext cx="6306123" cy="1303789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7DE26F8A-EE51-4C4F-AEAA-28FF2708E5A5}"/>
              </a:ext>
            </a:extLst>
          </p:cNvPr>
          <p:cNvSpPr/>
          <p:nvPr/>
        </p:nvSpPr>
        <p:spPr>
          <a:xfrm>
            <a:off x="2648752" y="5460030"/>
            <a:ext cx="6894493" cy="1303789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34677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16" grpId="0" animBg="1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6B2F923-D144-4DDE-ABC2-0C59539EF1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821" y="116342"/>
            <a:ext cx="7927944" cy="868872"/>
          </a:xfrm>
        </p:spPr>
        <p:txBody>
          <a:bodyPr>
            <a:normAutofit/>
          </a:bodyPr>
          <a:lstStyle/>
          <a:p>
            <a:r>
              <a:rPr lang="es-MX" dirty="0"/>
              <a:t>Novedades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336E4129-5939-43A7-8602-AF3461AE1ED9}"/>
              </a:ext>
            </a:extLst>
          </p:cNvPr>
          <p:cNvSpPr txBox="1"/>
          <p:nvPr/>
        </p:nvSpPr>
        <p:spPr>
          <a:xfrm>
            <a:off x="849297" y="1035533"/>
            <a:ext cx="1049340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800"/>
              </a:spcBef>
            </a:pPr>
            <a:r>
              <a:rPr lang="es-MX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Mejoras en Complemento Carta porte 2.0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8F836534-E7F2-4222-82B5-BAED9DE2351E}"/>
              </a:ext>
            </a:extLst>
          </p:cNvPr>
          <p:cNvSpPr txBox="1"/>
          <p:nvPr/>
        </p:nvSpPr>
        <p:spPr>
          <a:xfrm>
            <a:off x="5928074" y="2455377"/>
            <a:ext cx="428456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ts val="800"/>
              </a:spcBef>
            </a:pPr>
            <a:r>
              <a:rPr lang="es-MX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Podrás configurar la información entre todos los productos.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F0793C88-DBF2-4DFA-B080-EAD2B4BB5C0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9199" b="50000"/>
          <a:stretch/>
        </p:blipFill>
        <p:spPr>
          <a:xfrm>
            <a:off x="1453817" y="3075083"/>
            <a:ext cx="8420100" cy="707834"/>
          </a:xfrm>
          <a:prstGeom prst="rect">
            <a:avLst/>
          </a:prstGeom>
        </p:spPr>
      </p:pic>
      <p:cxnSp>
        <p:nvCxnSpPr>
          <p:cNvPr id="5" name="Conector recto de flecha 4">
            <a:extLst>
              <a:ext uri="{FF2B5EF4-FFF2-40B4-BE49-F238E27FC236}">
                <a16:creationId xmlns:a16="http://schemas.microsoft.com/office/drawing/2014/main" id="{38D8F27B-EFCC-4904-9B0C-14592FC4E011}"/>
              </a:ext>
            </a:extLst>
          </p:cNvPr>
          <p:cNvCxnSpPr/>
          <p:nvPr/>
        </p:nvCxnSpPr>
        <p:spPr>
          <a:xfrm flipV="1">
            <a:off x="8218583" y="2897436"/>
            <a:ext cx="0" cy="3194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uadroTexto 7">
            <a:extLst>
              <a:ext uri="{FF2B5EF4-FFF2-40B4-BE49-F238E27FC236}">
                <a16:creationId xmlns:a16="http://schemas.microsoft.com/office/drawing/2014/main" id="{0087A1AA-2482-40D8-9A9F-15B57AD139D6}"/>
              </a:ext>
            </a:extLst>
          </p:cNvPr>
          <p:cNvSpPr txBox="1"/>
          <p:nvPr/>
        </p:nvSpPr>
        <p:spPr>
          <a:xfrm>
            <a:off x="296619" y="2632150"/>
            <a:ext cx="428456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ts val="800"/>
              </a:spcBef>
            </a:pPr>
            <a:r>
              <a:rPr lang="es-MX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En caso que alguno de los productos no se vaya a enviar, puedes marcarlo para omitirlo del proceso.</a:t>
            </a:r>
          </a:p>
        </p:txBody>
      </p:sp>
      <p:cxnSp>
        <p:nvCxnSpPr>
          <p:cNvPr id="9" name="Conector recto de flecha 8">
            <a:extLst>
              <a:ext uri="{FF2B5EF4-FFF2-40B4-BE49-F238E27FC236}">
                <a16:creationId xmlns:a16="http://schemas.microsoft.com/office/drawing/2014/main" id="{52865E39-9DD7-4A05-BD6F-A07D528B0AE3}"/>
              </a:ext>
            </a:extLst>
          </p:cNvPr>
          <p:cNvCxnSpPr/>
          <p:nvPr/>
        </p:nvCxnSpPr>
        <p:spPr>
          <a:xfrm flipV="1">
            <a:off x="2620178" y="3216925"/>
            <a:ext cx="0" cy="3194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uadroTexto 10">
            <a:extLst>
              <a:ext uri="{FF2B5EF4-FFF2-40B4-BE49-F238E27FC236}">
                <a16:creationId xmlns:a16="http://schemas.microsoft.com/office/drawing/2014/main" id="{0ED56189-F083-43C9-A5D1-B8044C259574}"/>
              </a:ext>
            </a:extLst>
          </p:cNvPr>
          <p:cNvSpPr txBox="1"/>
          <p:nvPr/>
        </p:nvSpPr>
        <p:spPr>
          <a:xfrm>
            <a:off x="5751804" y="4507008"/>
            <a:ext cx="428456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ts val="800"/>
              </a:spcBef>
            </a:pPr>
            <a:r>
              <a:rPr lang="es-MX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Una vez que finalices la configuración de las mercancías, presiona este botón.</a:t>
            </a:r>
          </a:p>
        </p:txBody>
      </p:sp>
      <p:cxnSp>
        <p:nvCxnSpPr>
          <p:cNvPr id="12" name="Conector recto de flecha 11">
            <a:extLst>
              <a:ext uri="{FF2B5EF4-FFF2-40B4-BE49-F238E27FC236}">
                <a16:creationId xmlns:a16="http://schemas.microsoft.com/office/drawing/2014/main" id="{9FD6C8F3-9E1F-41B6-8D5D-E77A0B402CD3}"/>
              </a:ext>
            </a:extLst>
          </p:cNvPr>
          <p:cNvCxnSpPr>
            <a:cxnSpLocks/>
          </p:cNvCxnSpPr>
          <p:nvPr/>
        </p:nvCxnSpPr>
        <p:spPr>
          <a:xfrm flipH="1">
            <a:off x="9011798" y="3910166"/>
            <a:ext cx="207485" cy="4695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23850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9373DDD-AFCA-4217-A72B-A1A9A38F58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8667" y="200809"/>
            <a:ext cx="10905066" cy="1135737"/>
          </a:xfrm>
        </p:spPr>
        <p:txBody>
          <a:bodyPr>
            <a:normAutofit/>
          </a:bodyPr>
          <a:lstStyle/>
          <a:p>
            <a:pPr algn="ctr"/>
            <a:r>
              <a:rPr lang="es-MX" sz="3600" b="1" dirty="0">
                <a:solidFill>
                  <a:srgbClr val="3399FF"/>
                </a:solidFill>
                <a:latin typeface="+mn-lt"/>
              </a:rPr>
              <a:t>Vigencia de versiones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A7D2E9C-D879-4151-9DCA-5FDB8FF8A0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8070" y="1735733"/>
            <a:ext cx="2602890" cy="19353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1800" b="0" i="0" dirty="0">
                <a:effectLst/>
              </a:rPr>
              <a:t>El 1 de julio de 2017 entró en vigor la versión 3.3 de la factura; siendo obligatoria a partir del 1 de enero del 2018.</a:t>
            </a:r>
          </a:p>
          <a:p>
            <a:pPr marL="0" indent="0">
              <a:buNone/>
            </a:pPr>
            <a:endParaRPr lang="es-MX" sz="2000" dirty="0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018784E1-3F06-4CA7-A585-C850099CE43A}"/>
              </a:ext>
            </a:extLst>
          </p:cNvPr>
          <p:cNvSpPr txBox="1"/>
          <p:nvPr/>
        </p:nvSpPr>
        <p:spPr>
          <a:xfrm>
            <a:off x="4311140" y="5298078"/>
            <a:ext cx="249671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s-MX" sz="1800" dirty="0"/>
              <a:t>1 de enero 2022, Inicia uso opcional de la versión 3.3. 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BDAF77D9-CFE4-4C50-AFB2-E78E325768D9}"/>
              </a:ext>
            </a:extLst>
          </p:cNvPr>
          <p:cNvSpPr txBox="1"/>
          <p:nvPr/>
        </p:nvSpPr>
        <p:spPr>
          <a:xfrm>
            <a:off x="4205449" y="1852954"/>
            <a:ext cx="270809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s-MX" sz="1800" dirty="0"/>
              <a:t>A partir del 1 de enero de 2022, Entra en vigor la versión 4.0 de factura electrónica.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7C4FC625-6454-4F84-8F40-0F04C50B28AB}"/>
              </a:ext>
            </a:extLst>
          </p:cNvPr>
          <p:cNvSpPr txBox="1"/>
          <p:nvPr/>
        </p:nvSpPr>
        <p:spPr>
          <a:xfrm>
            <a:off x="8107515" y="4959708"/>
            <a:ext cx="249671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s-MX" dirty="0"/>
              <a:t>1 de Mayo 2022, termina el uso de la versión 3.3 de la factura electrónica.</a:t>
            </a:r>
            <a:endParaRPr lang="es-MX" sz="1800" dirty="0"/>
          </a:p>
        </p:txBody>
      </p:sp>
      <p:sp>
        <p:nvSpPr>
          <p:cNvPr id="10" name="Flecha: a la derecha con muesca 9">
            <a:extLst>
              <a:ext uri="{FF2B5EF4-FFF2-40B4-BE49-F238E27FC236}">
                <a16:creationId xmlns:a16="http://schemas.microsoft.com/office/drawing/2014/main" id="{B14C100B-9696-4BE2-9360-6BCF4C702492}"/>
              </a:ext>
            </a:extLst>
          </p:cNvPr>
          <p:cNvSpPr/>
          <p:nvPr/>
        </p:nvSpPr>
        <p:spPr>
          <a:xfrm>
            <a:off x="643467" y="2945159"/>
            <a:ext cx="10924511" cy="2425153"/>
          </a:xfrm>
          <a:prstGeom prst="notchedRightArrow">
            <a:avLst/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1" name="Forma libre: forma 10">
            <a:extLst>
              <a:ext uri="{FF2B5EF4-FFF2-40B4-BE49-F238E27FC236}">
                <a16:creationId xmlns:a16="http://schemas.microsoft.com/office/drawing/2014/main" id="{47BE70F2-7BDC-400C-A86C-EE0950B0A06C}"/>
              </a:ext>
            </a:extLst>
          </p:cNvPr>
          <p:cNvSpPr/>
          <p:nvPr/>
        </p:nvSpPr>
        <p:spPr>
          <a:xfrm>
            <a:off x="648267" y="1126294"/>
            <a:ext cx="3168534" cy="2425153"/>
          </a:xfrm>
          <a:custGeom>
            <a:avLst/>
            <a:gdLst>
              <a:gd name="connsiteX0" fmla="*/ 0 w 2357437"/>
              <a:gd name="connsiteY0" fmla="*/ 0 h 2167466"/>
              <a:gd name="connsiteX1" fmla="*/ 2357437 w 2357437"/>
              <a:gd name="connsiteY1" fmla="*/ 0 h 2167466"/>
              <a:gd name="connsiteX2" fmla="*/ 2357437 w 2357437"/>
              <a:gd name="connsiteY2" fmla="*/ 2167466 h 2167466"/>
              <a:gd name="connsiteX3" fmla="*/ 0 w 2357437"/>
              <a:gd name="connsiteY3" fmla="*/ 2167466 h 2167466"/>
              <a:gd name="connsiteX4" fmla="*/ 0 w 2357437"/>
              <a:gd name="connsiteY4" fmla="*/ 0 h 2167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57437" h="2167466">
                <a:moveTo>
                  <a:pt x="0" y="0"/>
                </a:moveTo>
                <a:lnTo>
                  <a:pt x="2357437" y="0"/>
                </a:lnTo>
                <a:lnTo>
                  <a:pt x="2357437" y="2167466"/>
                </a:lnTo>
                <a:lnTo>
                  <a:pt x="0" y="2167466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34264" tIns="334264" rIns="334264" bIns="334264" numCol="1" spcCol="1270" anchor="b" anchorCtr="0">
            <a:noAutofit/>
          </a:bodyPr>
          <a:lstStyle/>
          <a:p>
            <a:pPr marL="0" lvl="0" indent="0" algn="ctr" defTabSz="2089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s-MX" sz="4700" kern="1200" dirty="0"/>
          </a:p>
        </p:txBody>
      </p:sp>
      <p:sp>
        <p:nvSpPr>
          <p:cNvPr id="12" name="Elipse 11">
            <a:extLst>
              <a:ext uri="{FF2B5EF4-FFF2-40B4-BE49-F238E27FC236}">
                <a16:creationId xmlns:a16="http://schemas.microsoft.com/office/drawing/2014/main" id="{7952C71C-11DB-4A73-B9C1-C7ECD6936074}"/>
              </a:ext>
            </a:extLst>
          </p:cNvPr>
          <p:cNvSpPr/>
          <p:nvPr/>
        </p:nvSpPr>
        <p:spPr>
          <a:xfrm>
            <a:off x="1746309" y="3872134"/>
            <a:ext cx="728300" cy="606288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4" name="Forma libre: forma 13">
            <a:extLst>
              <a:ext uri="{FF2B5EF4-FFF2-40B4-BE49-F238E27FC236}">
                <a16:creationId xmlns:a16="http://schemas.microsoft.com/office/drawing/2014/main" id="{6C835916-65FC-4DF3-A769-757719BF2583}"/>
              </a:ext>
            </a:extLst>
          </p:cNvPr>
          <p:cNvSpPr/>
          <p:nvPr/>
        </p:nvSpPr>
        <p:spPr>
          <a:xfrm>
            <a:off x="3975229" y="4764025"/>
            <a:ext cx="3168534" cy="2425153"/>
          </a:xfrm>
          <a:custGeom>
            <a:avLst/>
            <a:gdLst>
              <a:gd name="connsiteX0" fmla="*/ 0 w 2357437"/>
              <a:gd name="connsiteY0" fmla="*/ 0 h 2167466"/>
              <a:gd name="connsiteX1" fmla="*/ 2357437 w 2357437"/>
              <a:gd name="connsiteY1" fmla="*/ 0 h 2167466"/>
              <a:gd name="connsiteX2" fmla="*/ 2357437 w 2357437"/>
              <a:gd name="connsiteY2" fmla="*/ 2167466 h 2167466"/>
              <a:gd name="connsiteX3" fmla="*/ 0 w 2357437"/>
              <a:gd name="connsiteY3" fmla="*/ 2167466 h 2167466"/>
              <a:gd name="connsiteX4" fmla="*/ 0 w 2357437"/>
              <a:gd name="connsiteY4" fmla="*/ 0 h 2167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57437" h="2167466">
                <a:moveTo>
                  <a:pt x="0" y="0"/>
                </a:moveTo>
                <a:lnTo>
                  <a:pt x="2357437" y="0"/>
                </a:lnTo>
                <a:lnTo>
                  <a:pt x="2357437" y="2167466"/>
                </a:lnTo>
                <a:lnTo>
                  <a:pt x="0" y="2167466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34264" tIns="334264" rIns="334264" bIns="334264" numCol="1" spcCol="1270" anchor="t" anchorCtr="0">
            <a:noAutofit/>
          </a:bodyPr>
          <a:lstStyle/>
          <a:p>
            <a:pPr marL="0" lvl="0" indent="0" algn="ctr" defTabSz="2089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s-MX" sz="4700" kern="1200" dirty="0"/>
          </a:p>
        </p:txBody>
      </p:sp>
      <p:sp>
        <p:nvSpPr>
          <p:cNvPr id="16" name="Elipse 15">
            <a:extLst>
              <a:ext uri="{FF2B5EF4-FFF2-40B4-BE49-F238E27FC236}">
                <a16:creationId xmlns:a16="http://schemas.microsoft.com/office/drawing/2014/main" id="{A32BE259-AB08-4A7A-AEC1-C4D4C3DA3B41}"/>
              </a:ext>
            </a:extLst>
          </p:cNvPr>
          <p:cNvSpPr/>
          <p:nvPr/>
        </p:nvSpPr>
        <p:spPr>
          <a:xfrm>
            <a:off x="5025824" y="3822429"/>
            <a:ext cx="728300" cy="606288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8" name="Forma libre: forma 17">
            <a:extLst>
              <a:ext uri="{FF2B5EF4-FFF2-40B4-BE49-F238E27FC236}">
                <a16:creationId xmlns:a16="http://schemas.microsoft.com/office/drawing/2014/main" id="{BA337A80-CB31-46F2-969C-682FFA1748C4}"/>
              </a:ext>
            </a:extLst>
          </p:cNvPr>
          <p:cNvSpPr/>
          <p:nvPr/>
        </p:nvSpPr>
        <p:spPr>
          <a:xfrm>
            <a:off x="6184599" y="1162183"/>
            <a:ext cx="3168534" cy="2425153"/>
          </a:xfrm>
          <a:custGeom>
            <a:avLst/>
            <a:gdLst>
              <a:gd name="connsiteX0" fmla="*/ 0 w 2357437"/>
              <a:gd name="connsiteY0" fmla="*/ 0 h 2167466"/>
              <a:gd name="connsiteX1" fmla="*/ 2357437 w 2357437"/>
              <a:gd name="connsiteY1" fmla="*/ 0 h 2167466"/>
              <a:gd name="connsiteX2" fmla="*/ 2357437 w 2357437"/>
              <a:gd name="connsiteY2" fmla="*/ 2167466 h 2167466"/>
              <a:gd name="connsiteX3" fmla="*/ 0 w 2357437"/>
              <a:gd name="connsiteY3" fmla="*/ 2167466 h 2167466"/>
              <a:gd name="connsiteX4" fmla="*/ 0 w 2357437"/>
              <a:gd name="connsiteY4" fmla="*/ 0 h 2167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57437" h="2167466">
                <a:moveTo>
                  <a:pt x="0" y="0"/>
                </a:moveTo>
                <a:lnTo>
                  <a:pt x="2357437" y="0"/>
                </a:lnTo>
                <a:lnTo>
                  <a:pt x="2357437" y="2167466"/>
                </a:lnTo>
                <a:lnTo>
                  <a:pt x="0" y="2167466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34264" tIns="334264" rIns="334264" bIns="334264" numCol="1" spcCol="1270" anchor="b" anchorCtr="0">
            <a:noAutofit/>
          </a:bodyPr>
          <a:lstStyle/>
          <a:p>
            <a:pPr marL="0" lvl="0" indent="0" algn="ctr" defTabSz="2089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s-MX" sz="4700" kern="1200" dirty="0"/>
          </a:p>
        </p:txBody>
      </p:sp>
      <p:sp>
        <p:nvSpPr>
          <p:cNvPr id="19" name="Elipse 18">
            <a:extLst>
              <a:ext uri="{FF2B5EF4-FFF2-40B4-BE49-F238E27FC236}">
                <a16:creationId xmlns:a16="http://schemas.microsoft.com/office/drawing/2014/main" id="{26A4DFE2-34BB-44E0-8926-B0FC935FC457}"/>
              </a:ext>
            </a:extLst>
          </p:cNvPr>
          <p:cNvSpPr/>
          <p:nvPr/>
        </p:nvSpPr>
        <p:spPr>
          <a:xfrm>
            <a:off x="8702182" y="3840694"/>
            <a:ext cx="728300" cy="606288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cxnSp>
        <p:nvCxnSpPr>
          <p:cNvPr id="21" name="Conector recto 20">
            <a:extLst>
              <a:ext uri="{FF2B5EF4-FFF2-40B4-BE49-F238E27FC236}">
                <a16:creationId xmlns:a16="http://schemas.microsoft.com/office/drawing/2014/main" id="{739E7CDB-DCBA-4A78-AEFF-B208659D656A}"/>
              </a:ext>
            </a:extLst>
          </p:cNvPr>
          <p:cNvCxnSpPr/>
          <p:nvPr/>
        </p:nvCxnSpPr>
        <p:spPr>
          <a:xfrm>
            <a:off x="2110459" y="3067606"/>
            <a:ext cx="0" cy="4838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ector recto 31">
            <a:extLst>
              <a:ext uri="{FF2B5EF4-FFF2-40B4-BE49-F238E27FC236}">
                <a16:creationId xmlns:a16="http://schemas.microsoft.com/office/drawing/2014/main" id="{0942855F-1614-4F6A-B00C-06D399EC3374}"/>
              </a:ext>
            </a:extLst>
          </p:cNvPr>
          <p:cNvCxnSpPr/>
          <p:nvPr/>
        </p:nvCxnSpPr>
        <p:spPr>
          <a:xfrm>
            <a:off x="5389974" y="3067605"/>
            <a:ext cx="0" cy="4838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ector recto 32">
            <a:extLst>
              <a:ext uri="{FF2B5EF4-FFF2-40B4-BE49-F238E27FC236}">
                <a16:creationId xmlns:a16="http://schemas.microsoft.com/office/drawing/2014/main" id="{D4043CBC-3847-4964-89FB-92D82ED42135}"/>
              </a:ext>
            </a:extLst>
          </p:cNvPr>
          <p:cNvCxnSpPr/>
          <p:nvPr/>
        </p:nvCxnSpPr>
        <p:spPr>
          <a:xfrm>
            <a:off x="9078797" y="4740691"/>
            <a:ext cx="0" cy="4838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ector recto 25">
            <a:extLst>
              <a:ext uri="{FF2B5EF4-FFF2-40B4-BE49-F238E27FC236}">
                <a16:creationId xmlns:a16="http://schemas.microsoft.com/office/drawing/2014/main" id="{4FDE849F-C239-49B8-87DA-B0FB91FFC568}"/>
              </a:ext>
            </a:extLst>
          </p:cNvPr>
          <p:cNvCxnSpPr/>
          <p:nvPr/>
        </p:nvCxnSpPr>
        <p:spPr>
          <a:xfrm>
            <a:off x="5389974" y="4764025"/>
            <a:ext cx="0" cy="4838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3408572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6B2F923-D144-4DDE-ABC2-0C59539EF1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821" y="116342"/>
            <a:ext cx="7927944" cy="868872"/>
          </a:xfrm>
        </p:spPr>
        <p:txBody>
          <a:bodyPr>
            <a:normAutofit/>
          </a:bodyPr>
          <a:lstStyle/>
          <a:p>
            <a:r>
              <a:rPr lang="es-MX" dirty="0"/>
              <a:t>Novedades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336E4129-5939-43A7-8602-AF3461AE1ED9}"/>
              </a:ext>
            </a:extLst>
          </p:cNvPr>
          <p:cNvSpPr txBox="1"/>
          <p:nvPr/>
        </p:nvSpPr>
        <p:spPr>
          <a:xfrm>
            <a:off x="849297" y="1035533"/>
            <a:ext cx="1049340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800"/>
              </a:spcBef>
            </a:pPr>
            <a:r>
              <a:rPr lang="es-MX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Mejoras en Complemento Carta porte 2.0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8F836534-E7F2-4222-82B5-BAED9DE2351E}"/>
              </a:ext>
            </a:extLst>
          </p:cNvPr>
          <p:cNvSpPr txBox="1"/>
          <p:nvPr/>
        </p:nvSpPr>
        <p:spPr>
          <a:xfrm>
            <a:off x="884733" y="4052892"/>
            <a:ext cx="1005307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ts val="800"/>
              </a:spcBef>
            </a:pPr>
            <a:r>
              <a:rPr lang="es-MX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Verás una vista previa de la información configurada.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4613075B-8A72-4444-88A5-C8FB2AA94D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0169" y="1991620"/>
            <a:ext cx="9982200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9348853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6B2F923-D144-4DDE-ABC2-0C59539EF1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821" y="116342"/>
            <a:ext cx="7927944" cy="868872"/>
          </a:xfrm>
        </p:spPr>
        <p:txBody>
          <a:bodyPr>
            <a:normAutofit/>
          </a:bodyPr>
          <a:lstStyle/>
          <a:p>
            <a:r>
              <a:rPr lang="es-MX" dirty="0"/>
              <a:t>Novedades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336E4129-5939-43A7-8602-AF3461AE1ED9}"/>
              </a:ext>
            </a:extLst>
          </p:cNvPr>
          <p:cNvSpPr txBox="1"/>
          <p:nvPr/>
        </p:nvSpPr>
        <p:spPr>
          <a:xfrm>
            <a:off x="849297" y="1035533"/>
            <a:ext cx="1049340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800"/>
              </a:spcBef>
            </a:pPr>
            <a:r>
              <a:rPr lang="es-MX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Mejoras en Complemento Carta porte 2.0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8F836534-E7F2-4222-82B5-BAED9DE2351E}"/>
              </a:ext>
            </a:extLst>
          </p:cNvPr>
          <p:cNvSpPr txBox="1"/>
          <p:nvPr/>
        </p:nvSpPr>
        <p:spPr>
          <a:xfrm>
            <a:off x="849297" y="3303615"/>
            <a:ext cx="1005307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ts val="800"/>
              </a:spcBef>
            </a:pPr>
            <a:r>
              <a:rPr lang="es-MX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En la última sección deberás elegir el tipo de CFDI a generar. (Ingreso o traslado)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0FE1AE1C-015D-48CD-AEFD-D43932A2C8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8269" y="2131534"/>
            <a:ext cx="9944100" cy="876300"/>
          </a:xfrm>
          <a:prstGeom prst="rect">
            <a:avLst/>
          </a:prstGeom>
        </p:spPr>
      </p:pic>
      <p:pic>
        <p:nvPicPr>
          <p:cNvPr id="9218" name="Picture 2">
            <a:extLst>
              <a:ext uri="{FF2B5EF4-FFF2-40B4-BE49-F238E27FC236}">
                <a16:creationId xmlns:a16="http://schemas.microsoft.com/office/drawing/2014/main" id="{0B3D8BFC-CD7C-4DCF-B61B-6F9E77F23B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1553726"/>
            <a:ext cx="7549308" cy="3199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7D038A8A-1DB1-417E-9E2B-58ECFCC15907}"/>
              </a:ext>
            </a:extLst>
          </p:cNvPr>
          <p:cNvSpPr txBox="1"/>
          <p:nvPr/>
        </p:nvSpPr>
        <p:spPr>
          <a:xfrm>
            <a:off x="2037283" y="5202644"/>
            <a:ext cx="1005307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ts val="800"/>
              </a:spcBef>
            </a:pPr>
            <a:r>
              <a:rPr lang="es-MX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En caso de elegir un documento de tipo Ingreso, se solicitará seleccionar el servicio de transporte.</a:t>
            </a:r>
          </a:p>
        </p:txBody>
      </p:sp>
    </p:spTree>
    <p:extLst>
      <p:ext uri="{BB962C8B-B14F-4D97-AF65-F5344CB8AC3E}">
        <p14:creationId xmlns:p14="http://schemas.microsoft.com/office/powerpoint/2010/main" val="2098711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6B2F923-D144-4DDE-ABC2-0C59539EF1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821" y="116342"/>
            <a:ext cx="7927944" cy="868872"/>
          </a:xfrm>
        </p:spPr>
        <p:txBody>
          <a:bodyPr>
            <a:normAutofit/>
          </a:bodyPr>
          <a:lstStyle/>
          <a:p>
            <a:r>
              <a:rPr lang="es-MX" dirty="0"/>
              <a:t>Novedades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336E4129-5939-43A7-8602-AF3461AE1ED9}"/>
              </a:ext>
            </a:extLst>
          </p:cNvPr>
          <p:cNvSpPr txBox="1"/>
          <p:nvPr/>
        </p:nvSpPr>
        <p:spPr>
          <a:xfrm>
            <a:off x="849297" y="1035533"/>
            <a:ext cx="1049340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800"/>
              </a:spcBef>
            </a:pPr>
            <a:r>
              <a:rPr lang="es-MX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Mejoras en Complemento Carta porte 2.0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8F836534-E7F2-4222-82B5-BAED9DE2351E}"/>
              </a:ext>
            </a:extLst>
          </p:cNvPr>
          <p:cNvSpPr txBox="1"/>
          <p:nvPr/>
        </p:nvSpPr>
        <p:spPr>
          <a:xfrm>
            <a:off x="849297" y="1485962"/>
            <a:ext cx="1005307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ts val="800"/>
              </a:spcBef>
            </a:pPr>
            <a:r>
              <a:rPr lang="es-MX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Por último, presiona el botón Generar documento de envío. 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1EF56739-989A-43CB-B07E-A78FA65469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26984" y="2309124"/>
            <a:ext cx="4259396" cy="1827511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9CCF69F5-469F-48DB-BED7-B8BCEF07AB95}"/>
              </a:ext>
            </a:extLst>
          </p:cNvPr>
          <p:cNvSpPr/>
          <p:nvPr/>
        </p:nvSpPr>
        <p:spPr>
          <a:xfrm>
            <a:off x="3826983" y="2693970"/>
            <a:ext cx="2430597" cy="73503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AE589BCB-F2F8-4135-BC6A-6EFD7DBFD8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6419" y="1686017"/>
            <a:ext cx="9505950" cy="4086225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998DBA72-B767-4EC4-87D8-DD7B93905968}"/>
              </a:ext>
            </a:extLst>
          </p:cNvPr>
          <p:cNvSpPr txBox="1"/>
          <p:nvPr/>
        </p:nvSpPr>
        <p:spPr>
          <a:xfrm>
            <a:off x="1772878" y="4976183"/>
            <a:ext cx="1005307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ts val="800"/>
              </a:spcBef>
            </a:pPr>
            <a:r>
              <a:rPr lang="es-MX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Se mostrará el documento generado para timbrar. </a:t>
            </a: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2D3FD340-CB50-4416-AEEF-33246C0A0D11}"/>
              </a:ext>
            </a:extLst>
          </p:cNvPr>
          <p:cNvSpPr/>
          <p:nvPr/>
        </p:nvSpPr>
        <p:spPr>
          <a:xfrm>
            <a:off x="2918926" y="1914062"/>
            <a:ext cx="617488" cy="53168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72469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 animBg="1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>
            <a:extLst>
              <a:ext uri="{FF2B5EF4-FFF2-40B4-BE49-F238E27FC236}">
                <a16:creationId xmlns:a16="http://schemas.microsoft.com/office/drawing/2014/main" id="{BB45149E-2899-4194-919C-8F83361568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9740" y="94036"/>
            <a:ext cx="1449979" cy="1421659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412C6877-BC04-7446-B504-C0867857B80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6633"/>
          <a:stretch/>
        </p:blipFill>
        <p:spPr>
          <a:xfrm>
            <a:off x="0" y="3286"/>
            <a:ext cx="12192000" cy="744769"/>
          </a:xfrm>
          <a:prstGeom prst="rect">
            <a:avLst/>
          </a:prstGeom>
        </p:spPr>
      </p:pic>
      <p:sp>
        <p:nvSpPr>
          <p:cNvPr id="2" name="Rectángulo 1">
            <a:extLst>
              <a:ext uri="{FF2B5EF4-FFF2-40B4-BE49-F238E27FC236}">
                <a16:creationId xmlns:a16="http://schemas.microsoft.com/office/drawing/2014/main" id="{1C7B0D6F-4E7C-9248-8706-E980FE593683}"/>
              </a:ext>
            </a:extLst>
          </p:cNvPr>
          <p:cNvSpPr/>
          <p:nvPr/>
        </p:nvSpPr>
        <p:spPr>
          <a:xfrm>
            <a:off x="-22281" y="6958"/>
            <a:ext cx="1219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3600" b="1">
                <a:solidFill>
                  <a:schemeClr val="bg1"/>
                </a:solidFill>
                <a:latin typeface="Titillium Web" pitchFamily="2" charset="77"/>
              </a:rPr>
              <a:t>Ejercicio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FB79DAAB-621F-491D-B00C-C23AA41A0D23}"/>
              </a:ext>
            </a:extLst>
          </p:cNvPr>
          <p:cNvSpPr txBox="1"/>
          <p:nvPr/>
        </p:nvSpPr>
        <p:spPr>
          <a:xfrm>
            <a:off x="1329586" y="2334491"/>
            <a:ext cx="9488266" cy="52322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es-MX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Conoce la característica en CONTPAQi® Comercial Premium.</a:t>
            </a:r>
          </a:p>
        </p:txBody>
      </p:sp>
    </p:spTree>
    <p:extLst>
      <p:ext uri="{BB962C8B-B14F-4D97-AF65-F5344CB8AC3E}">
        <p14:creationId xmlns:p14="http://schemas.microsoft.com/office/powerpoint/2010/main" val="1245768709"/>
      </p:ext>
    </p:extLst>
  </p:cSld>
  <p:clrMapOvr>
    <a:masterClrMapping/>
  </p:clrMapOvr>
  <p:transition spd="slow">
    <p:push dir="u"/>
  </p:transition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18AE5377-8D73-364A-B52A-43E0755A56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5F495312-5D61-2A49-AAE7-7981EA2688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60496" y="378372"/>
            <a:ext cx="2271008" cy="521718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D9CC5052-A2E0-3F49-B3DC-062CBB655494}"/>
              </a:ext>
            </a:extLst>
          </p:cNvPr>
          <p:cNvSpPr txBox="1"/>
          <p:nvPr/>
        </p:nvSpPr>
        <p:spPr>
          <a:xfrm>
            <a:off x="3550024" y="3429000"/>
            <a:ext cx="509195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400" b="1" dirty="0">
                <a:solidFill>
                  <a:schemeClr val="bg1"/>
                </a:solidFill>
                <a:latin typeface="Titillium Web" pitchFamily="2" charset="77"/>
              </a:rPr>
              <a:t>¿Preguntas?</a:t>
            </a:r>
          </a:p>
        </p:txBody>
      </p:sp>
    </p:spTree>
    <p:extLst>
      <p:ext uri="{BB962C8B-B14F-4D97-AF65-F5344CB8AC3E}">
        <p14:creationId xmlns:p14="http://schemas.microsoft.com/office/powerpoint/2010/main" val="210850683"/>
      </p:ext>
    </p:extLst>
  </p:cSld>
  <p:clrMapOvr>
    <a:masterClrMapping/>
  </p:clrMapOvr>
  <p:transition spd="slow">
    <p:push dir="d"/>
  </p:transition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18AE5377-8D73-364A-B52A-43E0755A56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5F495312-5D61-2A49-AAE7-7981EA2688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60496" y="378372"/>
            <a:ext cx="2271008" cy="521718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D9CC5052-A2E0-3F49-B3DC-062CBB655494}"/>
              </a:ext>
            </a:extLst>
          </p:cNvPr>
          <p:cNvSpPr txBox="1"/>
          <p:nvPr/>
        </p:nvSpPr>
        <p:spPr>
          <a:xfrm>
            <a:off x="81280" y="1709220"/>
            <a:ext cx="1184656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400" b="1" dirty="0">
                <a:solidFill>
                  <a:schemeClr val="bg1"/>
                </a:solidFill>
                <a:latin typeface="Titillium Web" pitchFamily="2" charset="77"/>
              </a:rPr>
              <a:t>¡Gracias!</a:t>
            </a:r>
          </a:p>
          <a:p>
            <a:pPr algn="ctr"/>
            <a:r>
              <a:rPr lang="es-MX" sz="4400" b="1" dirty="0">
                <a:solidFill>
                  <a:schemeClr val="bg1"/>
                </a:solidFill>
                <a:latin typeface="Titillium Web" pitchFamily="2" charset="77"/>
              </a:rPr>
              <a:t>¡ Ayúdanos a mejorar contestando la encuesta !</a:t>
            </a:r>
          </a:p>
          <a:p>
            <a:pPr algn="ctr"/>
            <a:endParaRPr lang="es-MX" sz="4400" b="1" dirty="0">
              <a:solidFill>
                <a:schemeClr val="bg1"/>
              </a:solidFill>
              <a:latin typeface="Titillium Web" pitchFamily="2" charset="77"/>
            </a:endParaRPr>
          </a:p>
          <a:p>
            <a:pPr algn="ctr"/>
            <a:r>
              <a:rPr lang="es-MX" sz="4400" b="1" dirty="0">
                <a:solidFill>
                  <a:schemeClr val="bg1"/>
                </a:solidFill>
                <a:latin typeface="Titillium Web" pitchFamily="2" charset="77"/>
              </a:rPr>
              <a:t>Christian Pérez Moreno</a:t>
            </a:r>
          </a:p>
        </p:txBody>
      </p:sp>
    </p:spTree>
    <p:extLst>
      <p:ext uri="{BB962C8B-B14F-4D97-AF65-F5344CB8AC3E}">
        <p14:creationId xmlns:p14="http://schemas.microsoft.com/office/powerpoint/2010/main" val="3197701209"/>
      </p:ext>
    </p:extLst>
  </p:cSld>
  <p:clrMapOvr>
    <a:masterClrMapping/>
  </p:clrMapOvr>
  <p:transition spd="slow">
    <p:push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94E753D-7298-46C8-909D-4418A3CF1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/>
              <a:t>Anexo 20 versión 4.0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8CAD9311-62FD-4371-9AA5-B3ED7525CCE0}"/>
              </a:ext>
            </a:extLst>
          </p:cNvPr>
          <p:cNvSpPr txBox="1"/>
          <p:nvPr/>
        </p:nvSpPr>
        <p:spPr>
          <a:xfrm>
            <a:off x="357258" y="1556655"/>
            <a:ext cx="1147485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 Web" pitchFamily="2" charset="77"/>
              </a:rPr>
              <a:t>Se actualizan los siguientes estándares de los Documentos Fiscales Digitales: </a:t>
            </a:r>
          </a:p>
          <a:p>
            <a:endParaRPr lang="es-MX" sz="2400" dirty="0"/>
          </a:p>
          <a:p>
            <a:endParaRPr lang="es-MX" sz="2400" dirty="0"/>
          </a:p>
          <a:p>
            <a:endParaRPr lang="es-MX" sz="2400" dirty="0"/>
          </a:p>
          <a:p>
            <a:endParaRPr lang="es-MX" sz="2400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D4E06E8E-AC16-4332-9985-71BC487C0B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6219" y="2683789"/>
            <a:ext cx="7219562" cy="1490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745169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Diseño personalizad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E6A8F027A495E149BE1713C1E3B52866" ma:contentTypeVersion="18" ma:contentTypeDescription="Crear nuevo documento." ma:contentTypeScope="" ma:versionID="67610afaf796932d21fc752c191974b5">
  <xsd:schema xmlns:xsd="http://www.w3.org/2001/XMLSchema" xmlns:xs="http://www.w3.org/2001/XMLSchema" xmlns:p="http://schemas.microsoft.com/office/2006/metadata/properties" xmlns:ns1="http://schemas.microsoft.com/sharepoint/v3" xmlns:ns2="5a9d0f51-8e78-468a-b673-c00efbdf8b52" xmlns:ns3="deeaa56e-be5c-4460-b0fa-5c4b2bb5b02a" targetNamespace="http://schemas.microsoft.com/office/2006/metadata/properties" ma:root="true" ma:fieldsID="167f761b78a7579dad442dc2b00a7b36" ns1:_="" ns2:_="" ns3:_="">
    <xsd:import namespace="http://schemas.microsoft.com/sharepoint/v3"/>
    <xsd:import namespace="5a9d0f51-8e78-468a-b673-c00efbdf8b52"/>
    <xsd:import namespace="deeaa56e-be5c-4460-b0fa-5c4b2bb5b02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B_x00fa_squeda" minOccurs="0"/>
                <xsd:element ref="ns2:Fecha" minOccurs="0"/>
                <xsd:element ref="ns3:SharedWithUsers" minOccurs="0"/>
                <xsd:element ref="ns3:SharedWithDetails" minOccurs="0"/>
                <xsd:element ref="ns2:Nombre_x0020_del_x0020_Sistema" minOccurs="0"/>
                <xsd:element ref="ns2:v76f" minOccurs="0"/>
                <xsd:element ref="ns2:MediaLengthInSeconds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4" nillable="true" ma:displayName="Propiedades de la Directiva de cumplimiento unificado" ma:hidden="true" ma:internalName="_ip_UnifiedCompliancePolicyProperties">
      <xsd:simpleType>
        <xsd:restriction base="dms:Note"/>
      </xsd:simpleType>
    </xsd:element>
    <xsd:element name="_ip_UnifiedCompliancePolicyUIAction" ma:index="25" nillable="true" ma:displayName="Acción de IU de la Directiva de cumplimiento unificado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a9d0f51-8e78-468a-b673-c00efbdf8b5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B_x00fa_squeda" ma:index="17" nillable="true" ma:displayName="Búsqueda" ma:list="{bd68a3f6-8d1e-4be9-bf3a-89adceac502c}" ma:internalName="B_x00fa_squeda" ma:showField="Title">
      <xsd:simpleType>
        <xsd:restriction base="dms:Lookup"/>
      </xsd:simpleType>
    </xsd:element>
    <xsd:element name="Fecha" ma:index="18" nillable="true" ma:displayName="Fecha" ma:format="DateOnly" ma:internalName="Fecha">
      <xsd:simpleType>
        <xsd:restriction base="dms:DateTime"/>
      </xsd:simpleType>
    </xsd:element>
    <xsd:element name="Nombre_x0020_del_x0020_Sistema" ma:index="21" nillable="true" ma:displayName="Nombre del sistema " ma:format="Dropdown" ma:internalName="Nombre_x0020_del_x0020_Sistema">
      <xsd:simpleType>
        <xsd:restriction base="dms:Choice">
          <xsd:enumeration value="CONTPAQi® Contabilidad"/>
          <xsd:enumeration value="CONTPAQi® Nóminas"/>
          <xsd:enumeration value="CONTPAQi® Comercial Premium"/>
          <xsd:enumeration value="CONTPAQi® Comercial Pro"/>
          <xsd:enumeration value="CONTPAQi® Bancos"/>
          <xsd:enumeration value="CONTPAQi® Factura Electrónica"/>
          <xsd:enumeration value="CONTPAQi® Decide"/>
          <xsd:enumeration value="Wopen® Store"/>
          <xsd:enumeration value="CONTPAQi® Wopen POS"/>
          <xsd:enumeration value="CONTPAQi® Cobra"/>
          <xsd:enumeration value="CONTPAQi® Salud Financiera"/>
          <xsd:enumeration value="CONTPAQi® Producción"/>
          <xsd:enumeration value="CONTPAQi® Contabiliza"/>
          <xsd:enumeration value="CONTPAQi® Kursa"/>
          <xsd:enumeration value="CONTPAQi® Escritorios virtuales"/>
          <xsd:enumeration value="Sistemas CONTPAQi(General)"/>
        </xsd:restriction>
      </xsd:simpleType>
    </xsd:element>
    <xsd:element name="v76f" ma:index="22" nillable="true" ma:displayName="Texto" ma:internalName="v76f">
      <xsd:simpleType>
        <xsd:restriction base="dms:Text"/>
      </xsd:simpleType>
    </xsd:element>
    <xsd:element name="MediaLengthInSeconds" ma:index="23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eeaa56e-be5c-4460-b0fa-5c4b2bb5b02a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v76f xmlns="5a9d0f51-8e78-468a-b673-c00efbdf8b52" xsi:nil="true"/>
    <Fecha xmlns="5a9d0f51-8e78-468a-b673-c00efbdf8b52" xsi:nil="true"/>
    <_ip_UnifiedCompliancePolicyProperties xmlns="http://schemas.microsoft.com/sharepoint/v3" xsi:nil="true"/>
    <B_x00fa_squeda xmlns="5a9d0f51-8e78-468a-b673-c00efbdf8b52" xsi:nil="true"/>
    <Nombre_x0020_del_x0020_Sistema xmlns="5a9d0f51-8e78-468a-b673-c00efbdf8b52" xsi:nil="true"/>
  </documentManagement>
</p:properties>
</file>

<file path=customXml/itemProps1.xml><?xml version="1.0" encoding="utf-8"?>
<ds:datastoreItem xmlns:ds="http://schemas.openxmlformats.org/officeDocument/2006/customXml" ds:itemID="{2890A456-BEE8-4C19-8019-614566A7B6C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0F6E3F2-4567-457B-9E0B-66045D59AC2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5a9d0f51-8e78-468a-b673-c00efbdf8b52"/>
    <ds:schemaRef ds:uri="deeaa56e-be5c-4460-b0fa-5c4b2bb5b02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AF767BE-6545-4893-8F59-0F6152D401FD}">
  <ds:schemaRefs>
    <ds:schemaRef ds:uri="5a9d0f51-8e78-468a-b673-c00efbdf8b52"/>
    <ds:schemaRef ds:uri="http://schemas.microsoft.com/sharepoint/v3"/>
    <ds:schemaRef ds:uri="http://purl.org/dc/elements/1.1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terms/"/>
    <ds:schemaRef ds:uri="http://schemas.microsoft.com/office/2006/documentManagement/types"/>
    <ds:schemaRef ds:uri="http://schemas.microsoft.com/office/2006/metadata/properties"/>
    <ds:schemaRef ds:uri="deeaa56e-be5c-4460-b0fa-5c4b2bb5b02a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11427</TotalTime>
  <Words>2214</Words>
  <Application>Microsoft Office PowerPoint</Application>
  <PresentationFormat>Panorámica</PresentationFormat>
  <Paragraphs>297</Paragraphs>
  <Slides>85</Slides>
  <Notes>1</Notes>
  <HiddenSlides>3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85</vt:i4>
      </vt:variant>
    </vt:vector>
  </HeadingPairs>
  <TitlesOfParts>
    <vt:vector size="91" baseType="lpstr">
      <vt:lpstr>Arial</vt:lpstr>
      <vt:lpstr>Calibri</vt:lpstr>
      <vt:lpstr>Calibri Light</vt:lpstr>
      <vt:lpstr>Courier New</vt:lpstr>
      <vt:lpstr>Titillium Web</vt:lpstr>
      <vt:lpstr>Diseño personalizado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Material de apoyo</vt:lpstr>
      <vt:lpstr>Presentación de PowerPoint</vt:lpstr>
      <vt:lpstr>Vigencia de versiones</vt:lpstr>
      <vt:lpstr>Anexo 20 versión 4.0</vt:lpstr>
      <vt:lpstr>Presentación de PowerPoint</vt:lpstr>
      <vt:lpstr>Lista de contribuyentes no cancelados L_RFC</vt:lpstr>
      <vt:lpstr>Anexo 20 versión 4.0</vt:lpstr>
      <vt:lpstr>Anexo 20 versión 4.0</vt:lpstr>
      <vt:lpstr>Anexo 20 versión 4.0</vt:lpstr>
      <vt:lpstr>Anexo 20 versión 4.0</vt:lpstr>
      <vt:lpstr>Anexo 20 versión 4.0</vt:lpstr>
      <vt:lpstr>Anexo 20 versión 4.0</vt:lpstr>
      <vt:lpstr>Anexo 20 versión 4.0</vt:lpstr>
      <vt:lpstr>Anexo 20 versión 4.0</vt:lpstr>
      <vt:lpstr>Anexo 20 versión 4.0</vt:lpstr>
      <vt:lpstr>Anexo 20 versión 4.0</vt:lpstr>
      <vt:lpstr>Anexo 20 versión 4.0</vt:lpstr>
      <vt:lpstr>Anexo 20 versión 4.0</vt:lpstr>
      <vt:lpstr>Anexo 20 versión 4.0</vt:lpstr>
      <vt:lpstr>Anexo 20 versión 4.0</vt:lpstr>
      <vt:lpstr>Presentación de PowerPoint</vt:lpstr>
      <vt:lpstr>Anexo 20 versión 4.0</vt:lpstr>
      <vt:lpstr>Anexo 20 versión 4.0</vt:lpstr>
      <vt:lpstr>Anexo 20 versión 4.0</vt:lpstr>
      <vt:lpstr>Anexo 20 versión 4.0</vt:lpstr>
      <vt:lpstr>Anexo 20 versión 4.0</vt:lpstr>
      <vt:lpstr>Anexo 20 versión 4.0</vt:lpstr>
      <vt:lpstr>Anexo 20 versión 4.0</vt:lpstr>
      <vt:lpstr>Anexo 20 versión 4.0</vt:lpstr>
      <vt:lpstr>Presentación de PowerPoint</vt:lpstr>
      <vt:lpstr>Anexo 20 versión 4.0</vt:lpstr>
      <vt:lpstr>Anexo 20 versión 4.0</vt:lpstr>
      <vt:lpstr>Anexo 20 versión 4.0</vt:lpstr>
      <vt:lpstr>Anexo 20 versión 4.0</vt:lpstr>
      <vt:lpstr>Presentación de PowerPoint</vt:lpstr>
      <vt:lpstr>Anexo 20 versión 4.0</vt:lpstr>
      <vt:lpstr>Anexo 20 versión 4.0</vt:lpstr>
      <vt:lpstr>Anexo 20 versión 4.0</vt:lpstr>
      <vt:lpstr>Presentación de PowerPoint</vt:lpstr>
      <vt:lpstr>Anexo 20 versión 4.0</vt:lpstr>
      <vt:lpstr>Anexo 20 versión 4.0</vt:lpstr>
      <vt:lpstr>Anexo 20 versión 4.0</vt:lpstr>
      <vt:lpstr>Anexo 20 versión 4.0</vt:lpstr>
      <vt:lpstr>Anexo 20 versión 4.0</vt:lpstr>
      <vt:lpstr>Anexo 20 versión 4.0</vt:lpstr>
      <vt:lpstr>Presentación de PowerPoint</vt:lpstr>
      <vt:lpstr>Anexo 20 versión 4.0</vt:lpstr>
      <vt:lpstr>Anexo 20 versión 4.0</vt:lpstr>
      <vt:lpstr>Presentación de PowerPoint</vt:lpstr>
      <vt:lpstr>Anexo 20 versión 4.0</vt:lpstr>
      <vt:lpstr>Anexo 20 versión 4.0</vt:lpstr>
      <vt:lpstr>Anexo 20 versión 4.0</vt:lpstr>
      <vt:lpstr>Anexo 20 versión 4.0</vt:lpstr>
      <vt:lpstr>Anexo 20 versión 4.0</vt:lpstr>
      <vt:lpstr>Anexo 20 versión 4.0</vt:lpstr>
      <vt:lpstr>Presentación de PowerPoint</vt:lpstr>
      <vt:lpstr>Presentación de PowerPoint</vt:lpstr>
      <vt:lpstr>Novedades</vt:lpstr>
      <vt:lpstr>Novedades</vt:lpstr>
      <vt:lpstr>Novedades</vt:lpstr>
      <vt:lpstr>Novedades</vt:lpstr>
      <vt:lpstr>Novedades</vt:lpstr>
      <vt:lpstr>Novedades</vt:lpstr>
      <vt:lpstr>Novedades</vt:lpstr>
      <vt:lpstr>Novedades</vt:lpstr>
      <vt:lpstr>Novedades</vt:lpstr>
      <vt:lpstr>Novedades</vt:lpstr>
      <vt:lpstr>Novedades</vt:lpstr>
      <vt:lpstr>Novedades</vt:lpstr>
      <vt:lpstr>Novedades</vt:lpstr>
      <vt:lpstr>Novedades</vt:lpstr>
      <vt:lpstr>Novedades</vt:lpstr>
      <vt:lpstr>Novedades</vt:lpstr>
      <vt:lpstr>Novedades</vt:lpstr>
      <vt:lpstr>Novedades</vt:lpstr>
      <vt:lpstr>Novedades</vt:lpstr>
      <vt:lpstr>Novedades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Jesús Daniel López Jiménez</dc:creator>
  <cp:lastModifiedBy>Christian Alejandro Pérez Moreno</cp:lastModifiedBy>
  <cp:revision>162</cp:revision>
  <dcterms:created xsi:type="dcterms:W3CDTF">2021-11-24T22:12:04Z</dcterms:created>
  <dcterms:modified xsi:type="dcterms:W3CDTF">2022-01-13T19:27:13Z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0x010100E6A8F027A495E149BE1713C1E3B52866</vt:lpwstr>
  </property>
</Properties>
</file>