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319" r:id="rId4"/>
    <p:sldId id="259" r:id="rId5"/>
    <p:sldId id="282" r:id="rId6"/>
    <p:sldId id="321" r:id="rId7"/>
    <p:sldId id="322" r:id="rId8"/>
    <p:sldId id="266" r:id="rId9"/>
    <p:sldId id="346" r:id="rId10"/>
    <p:sldId id="347" r:id="rId11"/>
    <p:sldId id="344" r:id="rId12"/>
    <p:sldId id="260" r:id="rId13"/>
    <p:sldId id="343" r:id="rId14"/>
    <p:sldId id="323" r:id="rId15"/>
    <p:sldId id="325" r:id="rId16"/>
    <p:sldId id="327" r:id="rId17"/>
    <p:sldId id="328" r:id="rId18"/>
    <p:sldId id="331" r:id="rId19"/>
    <p:sldId id="332" r:id="rId20"/>
    <p:sldId id="345" r:id="rId21"/>
    <p:sldId id="320" r:id="rId22"/>
    <p:sldId id="349" r:id="rId23"/>
    <p:sldId id="348" r:id="rId24"/>
    <p:sldId id="342" r:id="rId25"/>
    <p:sldId id="340" r:id="rId2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BA07A"/>
    <a:srgbClr val="5FD9C8"/>
    <a:srgbClr val="3FBA98"/>
    <a:srgbClr val="87B5AA"/>
    <a:srgbClr val="0E6B54"/>
    <a:srgbClr val="9626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2BD658-1DAE-4E4F-A30A-7C598144736C}" v="89" dt="2026-08-05T23:41:24.54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18"/>
    <p:restoredTop sz="94328"/>
  </p:normalViewPr>
  <p:slideViewPr>
    <p:cSldViewPr snapToGrid="0">
      <p:cViewPr varScale="1">
        <p:scale>
          <a:sx n="53" d="100"/>
          <a:sy n="53" d="100"/>
        </p:scale>
        <p:origin x="702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13209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85541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F32DD-9D69-D173-1E17-A3B6011BB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2B1AC97-3850-B626-F34E-2347504D3A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0268DF7-8593-B0E8-1FA4-7CECF281DC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863565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B0340-BAC9-579F-35A2-96B269498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E63B619-9A2E-343F-E3D4-FD914AF40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B0E9CBC-46EC-B3E0-7D05-014027BBE1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255230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90165-65B5-3F7B-BCC0-3F6EF76AF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EC6A859-B404-64A9-B811-CEF9897C16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E0AF8B9-4FC2-74DC-512D-8D7CF7EA62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274913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2740F-7973-A9FE-16B6-874CF22C3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9F021C4-0182-647B-B4FA-76C2BA9ADE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s-MX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EA9DA7F-841D-93E5-896C-EE7AD0B363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363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 y fech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 y fecha</a:t>
            </a:r>
          </a:p>
        </p:txBody>
      </p:sp>
      <p:sp>
        <p:nvSpPr>
          <p:cNvPr id="12" name="Título de presentación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Título de presentación</a:t>
            </a:r>
          </a:p>
        </p:txBody>
      </p:sp>
      <p:sp>
        <p:nvSpPr>
          <p:cNvPr id="13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Subtítulo de presentación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foto alternati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azón con tortas de salmón, ensalada y humm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ítulo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Título</a:t>
            </a:r>
          </a:p>
        </p:txBody>
      </p:sp>
      <p:sp>
        <p:nvSpPr>
          <p:cNvPr id="34" name="Nivel de texto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Subtítulo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y 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ítulo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Título</a:t>
            </a:r>
          </a:p>
        </p:txBody>
      </p:sp>
      <p:sp>
        <p:nvSpPr>
          <p:cNvPr id="43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44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ñe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61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Plato de pasta pappardelle con mantequilla de perejil, avellanas tostadas y queso parmesano rallado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ítulo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Título</a:t>
            </a:r>
          </a:p>
        </p:txBody>
      </p:sp>
      <p:sp>
        <p:nvSpPr>
          <p:cNvPr id="6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video pequeñ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72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Título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Título</a:t>
            </a:r>
          </a:p>
        </p:txBody>
      </p:sp>
      <p:sp>
        <p:nvSpPr>
          <p:cNvPr id="7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viñetas y vide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82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Título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Título</a:t>
            </a:r>
          </a:p>
        </p:txBody>
      </p:sp>
      <p:sp>
        <p:nvSpPr>
          <p:cNvPr id="84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ítulo de sección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Título de sección</a:t>
            </a:r>
          </a:p>
        </p:txBody>
      </p:sp>
      <p:sp>
        <p:nvSpPr>
          <p:cNvPr id="92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ólo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ítulo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Título</a:t>
            </a:r>
          </a:p>
        </p:txBody>
      </p:sp>
      <p:sp>
        <p:nvSpPr>
          <p:cNvPr id="100" name="Subtítulo de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diapositiva</a:t>
            </a:r>
          </a:p>
        </p:txBody>
      </p:sp>
      <p:sp>
        <p:nvSpPr>
          <p:cNvPr id="10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ítulo de agenda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Título de agenda</a:t>
            </a:r>
          </a:p>
        </p:txBody>
      </p:sp>
      <p:sp>
        <p:nvSpPr>
          <p:cNvPr id="109" name="Subtítulo de agend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Subtítulo de agenda</a:t>
            </a:r>
          </a:p>
        </p:txBody>
      </p:sp>
      <p:sp>
        <p:nvSpPr>
          <p:cNvPr id="110" name="Nivel de texto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Temas de agenda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cla­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Decla­ración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ato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Información del dato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Información del dato</a:t>
            </a:r>
          </a:p>
        </p:txBody>
      </p:sp>
      <p:sp>
        <p:nvSpPr>
          <p:cNvPr id="128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ribució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Atribución</a:t>
            </a:r>
          </a:p>
        </p:txBody>
      </p:sp>
      <p:sp>
        <p:nvSpPr>
          <p:cNvPr id="136" name="Nivel de texto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“Cita célebre”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to de ensalada con arroz frito, huevos duros y palillo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Tazón con tortas de salmón, ensalada y humm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Plato de pasta pappardelle con mantequilla de perejil, avellanas tostadas y queso parmesano rallado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azón de ensalada con arroz frito, huevos cocidos y palillo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Texto en viñeta de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.png"/><Relationship Id="rId3" Type="http://schemas.openxmlformats.org/officeDocument/2006/relationships/image" Target="../media/image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5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t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t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png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D2FCB53-CB77-99A5-39BA-FC9FB681AA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24705"/>
            <a:ext cx="24384000" cy="16565409"/>
          </a:xfrm>
          <a:prstGeom prst="rect">
            <a:avLst/>
          </a:prstGeom>
        </p:spPr>
      </p:pic>
      <p:pic>
        <p:nvPicPr>
          <p:cNvPr id="173" name="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60317" y="5362611"/>
            <a:ext cx="8063366" cy="29907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11750FBC-C697-F1DC-5CBA-2075EBBEF4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24705"/>
            <a:ext cx="24384000" cy="16565409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E7C56D2-F892-C565-C982-A54A9782F2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9650" y="12341796"/>
            <a:ext cx="3724380" cy="55865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FA4C9B00-EB4E-6E17-8FF0-31B61FC799B9}"/>
              </a:ext>
            </a:extLst>
          </p:cNvPr>
          <p:cNvSpPr txBox="1"/>
          <p:nvPr/>
        </p:nvSpPr>
        <p:spPr>
          <a:xfrm>
            <a:off x="4673943" y="6452009"/>
            <a:ext cx="15036114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800" b="1" noProof="0" dirty="0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  <a:sym typeface="Titillium Web"/>
              </a:rPr>
              <a:t>La solución fácil </a:t>
            </a:r>
            <a:br>
              <a:rPr lang="es-MX" sz="8800" b="1" noProof="0" dirty="0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  <a:sym typeface="Titillium Web"/>
              </a:rPr>
            </a:br>
            <a:r>
              <a:rPr lang="es-MX" sz="8800" noProof="0" dirty="0">
                <a:solidFill>
                  <a:schemeClr val="bg1"/>
                </a:solidFill>
                <a:latin typeface="SF Pro Semibold" pitchFamily="2" charset="0"/>
                <a:ea typeface="SF Pro Semibold" pitchFamily="2" charset="0"/>
                <a:cs typeface="SF Pro Semibold" pitchFamily="2" charset="0"/>
                <a:sym typeface="Titillium Web"/>
              </a:rPr>
              <a:t>para facturar en la nube</a:t>
            </a:r>
            <a:endParaRPr lang="es-MX" sz="8800" noProof="0" dirty="0">
              <a:solidFill>
                <a:schemeClr val="bg1"/>
              </a:solidFill>
              <a:latin typeface="SF Pro Semibold" pitchFamily="2" charset="0"/>
              <a:ea typeface="SF Pro Semibold" pitchFamily="2" charset="0"/>
              <a:cs typeface="SF Pro Semibold" pitchFamily="2" charset="0"/>
            </a:endParaRPr>
          </a:p>
        </p:txBody>
      </p:sp>
      <p:pic>
        <p:nvPicPr>
          <p:cNvPr id="4" name="Imagen">
            <a:extLst>
              <a:ext uri="{FF2B5EF4-FFF2-40B4-BE49-F238E27FC236}">
                <a16:creationId xmlns:a16="http://schemas.microsoft.com/office/drawing/2014/main" id="{B6323C7C-AA60-9BD8-473C-9EF4D5769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09791" y="3205905"/>
            <a:ext cx="5764417" cy="21380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9DC11-F858-CAAE-6DF7-9B1DBF734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3DD77A97-F98A-DDC4-BDED-9207DBA34C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1" b="8601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43DB801-1B4A-86AE-25E7-815D5E1AC9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98690" y="633851"/>
            <a:ext cx="3724380" cy="55865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0484962-6E60-6D32-0DD2-A1A50CA720F8}"/>
              </a:ext>
            </a:extLst>
          </p:cNvPr>
          <p:cNvSpPr txBox="1"/>
          <p:nvPr/>
        </p:nvSpPr>
        <p:spPr>
          <a:xfrm>
            <a:off x="2032343" y="1192508"/>
            <a:ext cx="11277258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8800" noProof="0" dirty="0">
                <a:solidFill>
                  <a:schemeClr val="bg1"/>
                </a:solidFill>
                <a:latin typeface="SF Pro Semibold" pitchFamily="2" charset="0"/>
                <a:ea typeface="SF Pro Semibold" pitchFamily="2" charset="0"/>
                <a:cs typeface="SF Pro Semibold" pitchFamily="2" charset="0"/>
                <a:sym typeface="Titillium Web"/>
              </a:rPr>
              <a:t>¿Qué es </a:t>
            </a:r>
            <a:br>
              <a:rPr lang="es-MX" sz="8800" b="1" noProof="0" dirty="0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  <a:sym typeface="Titillium Web"/>
              </a:rPr>
            </a:br>
            <a:r>
              <a:rPr lang="es-MX" sz="8800" b="1" noProof="0" dirty="0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  <a:sym typeface="Titillium Web"/>
              </a:rPr>
              <a:t>CONTPAQi Vende</a:t>
            </a:r>
            <a:r>
              <a:rPr lang="es-MX" sz="8800" b="1" baseline="30000" noProof="0" dirty="0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  <a:sym typeface="Titillium Web"/>
              </a:rPr>
              <a:t>®</a:t>
            </a:r>
            <a:r>
              <a:rPr lang="es-MX" sz="8800" b="1" noProof="0" dirty="0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  <a:sym typeface="Titillium Web"/>
              </a:rPr>
              <a:t>? </a:t>
            </a:r>
            <a:endParaRPr lang="es-MX" sz="8800" noProof="0" dirty="0">
              <a:solidFill>
                <a:schemeClr val="bg1"/>
              </a:solidFill>
              <a:latin typeface="SF Pro Semibold" pitchFamily="2" charset="0"/>
              <a:ea typeface="SF Pro Semibold" pitchFamily="2" charset="0"/>
              <a:cs typeface="SF Pro Semibold" pitchFamily="2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2401253-14AE-B35C-A6C6-7B7AAEC945A6}"/>
              </a:ext>
            </a:extLst>
          </p:cNvPr>
          <p:cNvSpPr txBox="1"/>
          <p:nvPr/>
        </p:nvSpPr>
        <p:spPr>
          <a:xfrm>
            <a:off x="1247819" y="4914939"/>
            <a:ext cx="21888362" cy="5156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5400" noProof="0" dirty="0">
                <a:solidFill>
                  <a:schemeClr val="bg1"/>
                </a:solidFill>
                <a:latin typeface="SF Pro Display" pitchFamily="2" charset="0"/>
                <a:ea typeface="SF Pro Display" pitchFamily="2" charset="0"/>
              </a:rPr>
              <a:t>CONTPAQi Vende® es una solución en la nube que ayuda y simplifica el proceso comercial en las empresas. Asegurando el cumplimiento fiscal en la emisión de facturas electrónicas.</a:t>
            </a:r>
          </a:p>
          <a:p>
            <a:r>
              <a:rPr lang="es-MX" sz="5400" noProof="0" dirty="0">
                <a:solidFill>
                  <a:schemeClr val="bg1"/>
                </a:solidFill>
                <a:latin typeface="SF Pro Display" pitchFamily="2" charset="0"/>
                <a:ea typeface="SF Pro Display" pitchFamily="2" charset="0"/>
              </a:rPr>
              <a:t>Hoy en día permite llevar el control del proceso de ventas, inventarios, compras y herramientas que mejoran la experiencia del cliente como el portal de auto facturación CONTPAQi Mi Factura®.</a:t>
            </a:r>
          </a:p>
        </p:txBody>
      </p:sp>
      <p:sp>
        <p:nvSpPr>
          <p:cNvPr id="7" name="Cualquier modificación del material original de CONTPAQi® entregado al Distribuidor será responsabilidad exclusiva del propio Distribuidor. Se recomienda mantener la información íntegra tal como se ha proporcionado para asegurar la coherencia y precisión">
            <a:extLst>
              <a:ext uri="{FF2B5EF4-FFF2-40B4-BE49-F238E27FC236}">
                <a16:creationId xmlns:a16="http://schemas.microsoft.com/office/drawing/2014/main" id="{38C3EE63-8BD5-919B-5827-150A2C01A1AD}"/>
              </a:ext>
            </a:extLst>
          </p:cNvPr>
          <p:cNvSpPr txBox="1"/>
          <p:nvPr/>
        </p:nvSpPr>
        <p:spPr>
          <a:xfrm>
            <a:off x="962794" y="12802748"/>
            <a:ext cx="22760276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500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es-MX" noProof="0" dirty="0">
                <a:solidFill>
                  <a:schemeClr val="bg1"/>
                </a:solidFill>
              </a:rPr>
              <a:t>Cualquier modificación del material original de CONTPAQi® entregado al Distribuidor será responsabilidad exclusiva del propio Distribuidor. Se recomienda mantener la información íntegra tal como se ha proporcionado para asegurar la coherencia y precisión de la información tanto de la empresa como de sus productos y servicios. Los cambios realizados por los mismos Distribuidores que afecten la veracidad de la información estarán fuera de ser responsabilidad de CONTPAQi®.</a:t>
            </a:r>
          </a:p>
        </p:txBody>
      </p:sp>
    </p:spTree>
    <p:extLst>
      <p:ext uri="{BB962C8B-B14F-4D97-AF65-F5344CB8AC3E}">
        <p14:creationId xmlns:p14="http://schemas.microsoft.com/office/powerpoint/2010/main" val="138942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879" t="1761" r="1879" b="22252"/>
          <a:stretch>
            <a:fillRect/>
          </a:stretch>
        </p:blipFill>
        <p:spPr>
          <a:xfrm>
            <a:off x="0" y="-1"/>
            <a:ext cx="24495413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Imagen"/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71773" y="-1116796"/>
            <a:ext cx="24014016" cy="16314060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3F95B27-EA5E-C42D-6931-DE0F07B10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6739" y="524794"/>
            <a:ext cx="3724380" cy="558657"/>
          </a:xfrm>
          <a:prstGeom prst="rect">
            <a:avLst/>
          </a:prstGeom>
        </p:spPr>
      </p:pic>
      <p:pic>
        <p:nvPicPr>
          <p:cNvPr id="10" name="Imagen">
            <a:extLst>
              <a:ext uri="{FF2B5EF4-FFF2-40B4-BE49-F238E27FC236}">
                <a16:creationId xmlns:a16="http://schemas.microsoft.com/office/drawing/2014/main" id="{6E71825C-25AF-1356-886D-3A120F8031C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10910" y="-1"/>
            <a:ext cx="9081077" cy="1766751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Mercado meta">
            <a:extLst>
              <a:ext uri="{FF2B5EF4-FFF2-40B4-BE49-F238E27FC236}">
                <a16:creationId xmlns:a16="http://schemas.microsoft.com/office/drawing/2014/main" id="{FA018E38-88C7-6570-812D-F1ED1656B89A}"/>
              </a:ext>
            </a:extLst>
          </p:cNvPr>
          <p:cNvSpPr txBox="1"/>
          <p:nvPr/>
        </p:nvSpPr>
        <p:spPr>
          <a:xfrm>
            <a:off x="2511196" y="1857041"/>
            <a:ext cx="10645543" cy="1478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70000"/>
              </a:lnSpc>
              <a:spcBef>
                <a:spcPts val="0"/>
              </a:spcBef>
              <a:defRPr sz="12000">
                <a:solidFill>
                  <a:srgbClr val="9626E0"/>
                </a:solidFill>
                <a:latin typeface="Roboto Lt"/>
                <a:ea typeface="Roboto Lt"/>
                <a:cs typeface="Roboto Lt"/>
                <a:sym typeface="Roboto Light"/>
              </a:defRPr>
            </a:pPr>
            <a:r>
              <a:rPr lang="es-MX" b="1" noProof="0" dirty="0">
                <a:solidFill>
                  <a:srgbClr val="0BA07A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La solución ideal</a:t>
            </a:r>
            <a:endParaRPr lang="es-MX" b="1" noProof="0" dirty="0">
              <a:solidFill>
                <a:srgbClr val="0BA07A"/>
              </a:solidFill>
              <a:latin typeface="SF Pro Heavy" pitchFamily="2" charset="0"/>
              <a:ea typeface="SF Pro Heavy" pitchFamily="2" charset="0"/>
              <a:cs typeface="SF Pro Heavy" pitchFamily="2" charset="0"/>
              <a:sym typeface="Roboto Black"/>
            </a:endParaRPr>
          </a:p>
        </p:txBody>
      </p:sp>
      <p:sp>
        <p:nvSpPr>
          <p:cNvPr id="189" name="Noministas…"/>
          <p:cNvSpPr txBox="1"/>
          <p:nvPr/>
        </p:nvSpPr>
        <p:spPr>
          <a:xfrm>
            <a:off x="2614997" y="5511611"/>
            <a:ext cx="10142744" cy="3057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s-MX" sz="3200" b="1" noProof="0" dirty="0">
                <a:solidFill>
                  <a:srgbClr val="757070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  <a:sym typeface="Titillium Web"/>
              </a:rPr>
              <a:t>CONTPAQi Vende® </a:t>
            </a:r>
            <a:r>
              <a:rPr lang="es-MX" sz="3200" noProof="0" dirty="0">
                <a:solidFill>
                  <a:srgbClr val="757070"/>
                </a:solidFill>
                <a:latin typeface="SF Pro Light" pitchFamily="2" charset="0"/>
                <a:ea typeface="SF Pro Light" pitchFamily="2" charset="0"/>
                <a:cs typeface="SF Pro Light" pitchFamily="2" charset="0"/>
                <a:sym typeface="Titillium Web"/>
              </a:rPr>
              <a:t>es ideal para micro empresas, pequeñas y medianas empresas, así como emprendedores que inician su operación y necesitan emitir CFDI de forma sencilla y llevar el proceso comercial de su negocio desde la cotización, hasta la factura, controlando el inventario y herramientas para agilizar el flujo de efectivo.</a:t>
            </a:r>
          </a:p>
        </p:txBody>
      </p:sp>
      <p:sp>
        <p:nvSpPr>
          <p:cNvPr id="187" name="Mercado meta"/>
          <p:cNvSpPr txBox="1"/>
          <p:nvPr/>
        </p:nvSpPr>
        <p:spPr>
          <a:xfrm>
            <a:off x="2511196" y="3401431"/>
            <a:ext cx="4036361" cy="9280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70000"/>
              </a:lnSpc>
              <a:spcBef>
                <a:spcPts val="0"/>
              </a:spcBef>
              <a:defRPr sz="12000">
                <a:solidFill>
                  <a:srgbClr val="9626E0"/>
                </a:solidFill>
                <a:latin typeface="Roboto Lt"/>
                <a:ea typeface="Roboto Lt"/>
                <a:cs typeface="Roboto Lt"/>
                <a:sym typeface="Roboto Light"/>
              </a:defRPr>
            </a:pPr>
            <a:r>
              <a:rPr lang="es-MX" sz="7200" noProof="0" dirty="0">
                <a:solidFill>
                  <a:srgbClr val="0BA07A"/>
                </a:solidFill>
                <a:latin typeface="SF Pro Light" pitchFamily="2" charset="0"/>
                <a:ea typeface="SF Pro Light" pitchFamily="2" charset="0"/>
                <a:cs typeface="SF Pro Light" pitchFamily="2" charset="0"/>
              </a:rPr>
              <a:t>en la nube</a:t>
            </a:r>
            <a:endParaRPr lang="es-MX" sz="7200" noProof="0" dirty="0">
              <a:solidFill>
                <a:srgbClr val="0BA07A"/>
              </a:solidFill>
              <a:latin typeface="SF Pro Light" pitchFamily="2" charset="0"/>
              <a:ea typeface="SF Pro Light" pitchFamily="2" charset="0"/>
              <a:cs typeface="SF Pro Light" pitchFamily="2" charset="0"/>
              <a:sym typeface="Roboto Black"/>
            </a:endParaRPr>
          </a:p>
        </p:txBody>
      </p:sp>
      <p:sp>
        <p:nvSpPr>
          <p:cNvPr id="190" name="Cualquier modificación del material original de CONTPAQi® entregado al Distribuidor será responsabilidad exclusiva del propio Distribuidor. Se recomienda mantener la información íntegra tal como se ha proporcionado para asegurar la coherencia y precisión"/>
          <p:cNvSpPr txBox="1"/>
          <p:nvPr/>
        </p:nvSpPr>
        <p:spPr>
          <a:xfrm>
            <a:off x="481397" y="12285556"/>
            <a:ext cx="13701963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500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es-MX" noProof="0" dirty="0"/>
              <a:t>Cualquier modificación del material original de CONTPAQi® entregado al Distribuidor será responsabilidad exclusiva del propio Distribuidor. Se recomienda mantener la información íntegra tal como se ha proporcionado para asegurar la coherencia y precisión de la información tanto de la empresa como de sus productos y servicios. Los cambios realizados por los mismos Distribuidores que afecten la veracidad de la información estarán fuera de ser responsabilidad de CONTPAQi®.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14DA3D4-8933-4146-BDF1-0AFBBBF287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6488" y="10419814"/>
            <a:ext cx="3336581" cy="12897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A198B-9556-D9AA-5212-F101A60BC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EFF9C66-DF3D-FD55-F876-0ACDA5F6A9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1" b="8601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D6064CC-D739-1D9A-F9AE-E555449C4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9650" y="12341796"/>
            <a:ext cx="3724380" cy="55865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6B83BA7-20D8-45FA-AB5B-8857AB1852AB}"/>
              </a:ext>
            </a:extLst>
          </p:cNvPr>
          <p:cNvSpPr txBox="1"/>
          <p:nvPr/>
        </p:nvSpPr>
        <p:spPr>
          <a:xfrm>
            <a:off x="4673943" y="5457616"/>
            <a:ext cx="150361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475"/>
              </a:spcBef>
            </a:pPr>
            <a:r>
              <a:rPr lang="es-MX" sz="8800" b="1" spc="65" noProof="0" dirty="0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¿Cómo funciona?</a:t>
            </a:r>
            <a:endParaRPr lang="es-MX" sz="8800" spc="65" noProof="0" dirty="0">
              <a:solidFill>
                <a:schemeClr val="bg1"/>
              </a:solidFill>
              <a:latin typeface="SF Pro Semibold" pitchFamily="2" charset="0"/>
              <a:ea typeface="SF Pro Semibold" pitchFamily="2" charset="0"/>
              <a:cs typeface="SF Pro Semibold" pitchFamily="2" charset="0"/>
            </a:endParaRPr>
          </a:p>
        </p:txBody>
      </p:sp>
      <p:pic>
        <p:nvPicPr>
          <p:cNvPr id="8" name="Imagen">
            <a:extLst>
              <a:ext uri="{FF2B5EF4-FFF2-40B4-BE49-F238E27FC236}">
                <a16:creationId xmlns:a16="http://schemas.microsoft.com/office/drawing/2014/main" id="{3BFB91C5-3C8B-D975-3D0C-0F660C07E7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09791" y="2211512"/>
            <a:ext cx="5764417" cy="213807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hevron 8">
            <a:extLst>
              <a:ext uri="{FF2B5EF4-FFF2-40B4-BE49-F238E27FC236}">
                <a16:creationId xmlns:a16="http://schemas.microsoft.com/office/drawing/2014/main" id="{EB054007-0CBC-ECB4-ED34-F67726EB2F0D}"/>
              </a:ext>
            </a:extLst>
          </p:cNvPr>
          <p:cNvSpPr/>
          <p:nvPr/>
        </p:nvSpPr>
        <p:spPr>
          <a:xfrm rot="5400000">
            <a:off x="11740307" y="8498751"/>
            <a:ext cx="903385" cy="1735322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>
              <a:solidFill>
                <a:srgbClr val="9626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91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57515-0343-03CB-D00A-BEB8F406F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4F1D70D-441A-3EBE-F452-2BCFF45BE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8690" y="633851"/>
            <a:ext cx="3724380" cy="55865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E3A2394-9233-FE54-D63E-D8C1BFEE70B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72969"/>
            <a:ext cx="24535940" cy="16668631"/>
          </a:xfrm>
          <a:prstGeom prst="rect">
            <a:avLst/>
          </a:prstGeom>
        </p:spPr>
      </p:pic>
      <p:sp>
        <p:nvSpPr>
          <p:cNvPr id="10" name="Text 3">
            <a:extLst>
              <a:ext uri="{FF2B5EF4-FFF2-40B4-BE49-F238E27FC236}">
                <a16:creationId xmlns:a16="http://schemas.microsoft.com/office/drawing/2014/main" id="{B795C2E5-6AFA-F77B-4CF5-23164343725C}"/>
              </a:ext>
            </a:extLst>
          </p:cNvPr>
          <p:cNvSpPr txBox="1"/>
          <p:nvPr/>
        </p:nvSpPr>
        <p:spPr>
          <a:xfrm>
            <a:off x="15232810" y="2450118"/>
            <a:ext cx="980955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MX" sz="2000" noProof="0" dirty="0">
                <a:solidFill>
                  <a:srgbClr val="6A8494"/>
                </a:solidFill>
                <a:latin typeface="SF Pro Display"/>
                <a:ea typeface="Arial" pitchFamily="34" charset="-122"/>
                <a:cs typeface="Arial" pitchFamily="34" charset="-120"/>
              </a:rPr>
              <a:t>Sin instalar nada. Entras desde el navegador y tu información vive en la nube.</a:t>
            </a:r>
            <a:endParaRPr lang="es-MX" sz="2000" noProof="0" dirty="0">
              <a:latin typeface="SF Pro Display"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DF066389-EAC8-F0DC-7344-B65E44AB4FB5}"/>
              </a:ext>
            </a:extLst>
          </p:cNvPr>
          <p:cNvSpPr txBox="1"/>
          <p:nvPr/>
        </p:nvSpPr>
        <p:spPr>
          <a:xfrm>
            <a:off x="586692" y="3288694"/>
            <a:ext cx="6230958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MX" sz="2400" b="1" kern="0" spc="100" noProof="0" dirty="0">
                <a:solidFill>
                  <a:srgbClr val="00A9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DESDE DONDE ENTRAS</a:t>
            </a:r>
            <a:endParaRPr lang="es-MX" sz="2400" noProof="0" dirty="0"/>
          </a:p>
        </p:txBody>
      </p:sp>
      <p:sp>
        <p:nvSpPr>
          <p:cNvPr id="17" name="Shape 5">
            <a:extLst>
              <a:ext uri="{FF2B5EF4-FFF2-40B4-BE49-F238E27FC236}">
                <a16:creationId xmlns:a16="http://schemas.microsoft.com/office/drawing/2014/main" id="{0C8BF78E-6EBC-EB36-ED97-B229A8B1B255}"/>
              </a:ext>
            </a:extLst>
          </p:cNvPr>
          <p:cNvSpPr/>
          <p:nvPr/>
        </p:nvSpPr>
        <p:spPr>
          <a:xfrm>
            <a:off x="586692" y="4640305"/>
            <a:ext cx="3703320" cy="995186"/>
          </a:xfrm>
          <a:prstGeom prst="roundRect">
            <a:avLst>
              <a:gd name="adj" fmla="val 12903"/>
            </a:avLst>
          </a:prstGeom>
          <a:solidFill>
            <a:srgbClr val="F2F6F8"/>
          </a:solidFill>
          <a:ln w="12700">
            <a:solidFill>
              <a:srgbClr val="D7E2E8"/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37" name="Shape 12">
            <a:extLst>
              <a:ext uri="{FF2B5EF4-FFF2-40B4-BE49-F238E27FC236}">
                <a16:creationId xmlns:a16="http://schemas.microsoft.com/office/drawing/2014/main" id="{D7AA9F29-BE86-D02C-B952-C9A46C53AE4F}"/>
              </a:ext>
            </a:extLst>
          </p:cNvPr>
          <p:cNvSpPr/>
          <p:nvPr/>
        </p:nvSpPr>
        <p:spPr>
          <a:xfrm>
            <a:off x="4763854" y="6172200"/>
            <a:ext cx="993032" cy="530352"/>
          </a:xfrm>
          <a:prstGeom prst="rightArrow">
            <a:avLst/>
          </a:prstGeom>
          <a:solidFill>
            <a:srgbClr val="5FD9C8"/>
          </a:solidFill>
          <a:ln w="12700">
            <a:solidFill>
              <a:srgbClr val="5FD9C8"/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61" name="Text 20">
            <a:extLst>
              <a:ext uri="{FF2B5EF4-FFF2-40B4-BE49-F238E27FC236}">
                <a16:creationId xmlns:a16="http://schemas.microsoft.com/office/drawing/2014/main" id="{1CF94408-5701-708D-5CF7-60423597ED62}"/>
              </a:ext>
            </a:extLst>
          </p:cNvPr>
          <p:cNvSpPr txBox="1"/>
          <p:nvPr/>
        </p:nvSpPr>
        <p:spPr>
          <a:xfrm>
            <a:off x="18425160" y="3288694"/>
            <a:ext cx="3758184" cy="570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400" b="1" kern="0" spc="100">
                <a:solidFill>
                  <a:srgbClr val="00A99D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r>
              <a:rPr lang="es-MX" noProof="0" dirty="0"/>
              <a:t>LO QUE OBTIENES</a:t>
            </a:r>
          </a:p>
        </p:txBody>
      </p:sp>
      <p:sp>
        <p:nvSpPr>
          <p:cNvPr id="63" name="Shape 21">
            <a:extLst>
              <a:ext uri="{FF2B5EF4-FFF2-40B4-BE49-F238E27FC236}">
                <a16:creationId xmlns:a16="http://schemas.microsoft.com/office/drawing/2014/main" id="{3B2FE2EF-FF66-1EF8-2E58-D82A381EF68D}"/>
              </a:ext>
            </a:extLst>
          </p:cNvPr>
          <p:cNvSpPr/>
          <p:nvPr/>
        </p:nvSpPr>
        <p:spPr>
          <a:xfrm>
            <a:off x="18708624" y="4640305"/>
            <a:ext cx="4832748" cy="991369"/>
          </a:xfrm>
          <a:prstGeom prst="roundRect">
            <a:avLst>
              <a:gd name="adj" fmla="val 12903"/>
            </a:avLst>
          </a:prstGeom>
          <a:solidFill>
            <a:srgbClr val="E6F4F2"/>
          </a:solidFill>
          <a:ln w="12700">
            <a:solidFill>
              <a:srgbClr val="CFE9E4"/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pic>
        <p:nvPicPr>
          <p:cNvPr id="65" name="Image 7" descr="preencoded.png">
            <a:extLst>
              <a:ext uri="{FF2B5EF4-FFF2-40B4-BE49-F238E27FC236}">
                <a16:creationId xmlns:a16="http://schemas.microsoft.com/office/drawing/2014/main" id="{5D1F6A0C-D52E-D651-BE92-1A796FC79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64072" y="4842144"/>
            <a:ext cx="570074" cy="570074"/>
          </a:xfrm>
          <a:prstGeom prst="rect">
            <a:avLst/>
          </a:prstGeom>
        </p:spPr>
      </p:pic>
      <p:sp>
        <p:nvSpPr>
          <p:cNvPr id="67" name="Text 22">
            <a:extLst>
              <a:ext uri="{FF2B5EF4-FFF2-40B4-BE49-F238E27FC236}">
                <a16:creationId xmlns:a16="http://schemas.microsoft.com/office/drawing/2014/main" id="{F29BDF5D-A09F-492D-ED90-DE516F1DD0AF}"/>
              </a:ext>
            </a:extLst>
          </p:cNvPr>
          <p:cNvSpPr txBox="1"/>
          <p:nvPr/>
        </p:nvSpPr>
        <p:spPr>
          <a:xfrm>
            <a:off x="19456146" y="4903142"/>
            <a:ext cx="379018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800" b="1">
                <a:solidFill>
                  <a:srgbClr val="0D3B4F"/>
                </a:solidFill>
                <a:latin typeface="SF Pro Display"/>
                <a:cs typeface="Arial" pitchFamily="34" charset="-120"/>
              </a:defRPr>
            </a:lvl1pPr>
          </a:lstStyle>
          <a:p>
            <a:r>
              <a:rPr lang="es-MX" noProof="0" dirty="0"/>
              <a:t>Reportes en tiempo real</a:t>
            </a:r>
          </a:p>
        </p:txBody>
      </p:sp>
      <p:sp>
        <p:nvSpPr>
          <p:cNvPr id="69" name="Shape 23">
            <a:extLst>
              <a:ext uri="{FF2B5EF4-FFF2-40B4-BE49-F238E27FC236}">
                <a16:creationId xmlns:a16="http://schemas.microsoft.com/office/drawing/2014/main" id="{F5884443-0ADD-D7D1-BC52-913F75284707}"/>
              </a:ext>
            </a:extLst>
          </p:cNvPr>
          <p:cNvSpPr/>
          <p:nvPr/>
        </p:nvSpPr>
        <p:spPr>
          <a:xfrm>
            <a:off x="18708624" y="5989319"/>
            <a:ext cx="4818936" cy="991369"/>
          </a:xfrm>
          <a:prstGeom prst="roundRect">
            <a:avLst>
              <a:gd name="adj" fmla="val 12903"/>
            </a:avLst>
          </a:prstGeom>
          <a:solidFill>
            <a:srgbClr val="E6F4F2"/>
          </a:solidFill>
          <a:ln w="12700">
            <a:solidFill>
              <a:srgbClr val="CFE9E4"/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pic>
        <p:nvPicPr>
          <p:cNvPr id="71" name="Image 8" descr="preencoded.png">
            <a:extLst>
              <a:ext uri="{FF2B5EF4-FFF2-40B4-BE49-F238E27FC236}">
                <a16:creationId xmlns:a16="http://schemas.microsoft.com/office/drawing/2014/main" id="{B1B0B770-80A6-6D86-98E7-0229EF869D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18352" y="6135624"/>
            <a:ext cx="548640" cy="548640"/>
          </a:xfrm>
          <a:prstGeom prst="rect">
            <a:avLst/>
          </a:prstGeom>
        </p:spPr>
      </p:pic>
      <p:sp>
        <p:nvSpPr>
          <p:cNvPr id="73" name="Text 24">
            <a:extLst>
              <a:ext uri="{FF2B5EF4-FFF2-40B4-BE49-F238E27FC236}">
                <a16:creationId xmlns:a16="http://schemas.microsoft.com/office/drawing/2014/main" id="{22CA292D-AE3C-A365-4424-F917F9983132}"/>
              </a:ext>
            </a:extLst>
          </p:cNvPr>
          <p:cNvSpPr txBox="1"/>
          <p:nvPr/>
        </p:nvSpPr>
        <p:spPr>
          <a:xfrm>
            <a:off x="19555587" y="6254495"/>
            <a:ext cx="376961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800" b="1">
                <a:solidFill>
                  <a:srgbClr val="0D3B4F"/>
                </a:solidFill>
                <a:latin typeface="SF Pro Display"/>
                <a:cs typeface="Arial" pitchFamily="34" charset="-120"/>
              </a:defRPr>
            </a:lvl1pPr>
          </a:lstStyle>
          <a:p>
            <a:r>
              <a:rPr lang="es-MX" noProof="0" dirty="0"/>
              <a:t>Información siempre al día</a:t>
            </a:r>
          </a:p>
        </p:txBody>
      </p:sp>
      <p:sp>
        <p:nvSpPr>
          <p:cNvPr id="75" name="Shape 25">
            <a:extLst>
              <a:ext uri="{FF2B5EF4-FFF2-40B4-BE49-F238E27FC236}">
                <a16:creationId xmlns:a16="http://schemas.microsoft.com/office/drawing/2014/main" id="{8800069A-1CFB-CE14-7D42-9892C705CC99}"/>
              </a:ext>
            </a:extLst>
          </p:cNvPr>
          <p:cNvSpPr/>
          <p:nvPr/>
        </p:nvSpPr>
        <p:spPr>
          <a:xfrm>
            <a:off x="18708624" y="7470647"/>
            <a:ext cx="4818936" cy="991369"/>
          </a:xfrm>
          <a:prstGeom prst="roundRect">
            <a:avLst>
              <a:gd name="adj" fmla="val 12903"/>
            </a:avLst>
          </a:prstGeom>
          <a:solidFill>
            <a:srgbClr val="E6F4F2"/>
          </a:solidFill>
          <a:ln w="12700">
            <a:solidFill>
              <a:srgbClr val="CFE9E4"/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pic>
        <p:nvPicPr>
          <p:cNvPr id="77" name="Image 9" descr="preencoded.png">
            <a:extLst>
              <a:ext uri="{FF2B5EF4-FFF2-40B4-BE49-F238E27FC236}">
                <a16:creationId xmlns:a16="http://schemas.microsoft.com/office/drawing/2014/main" id="{030ECC6E-AFEE-AAF6-8B20-68B55B84F6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56064" y="7727817"/>
            <a:ext cx="510927" cy="510927"/>
          </a:xfrm>
          <a:prstGeom prst="rect">
            <a:avLst/>
          </a:prstGeom>
        </p:spPr>
      </p:pic>
      <p:sp>
        <p:nvSpPr>
          <p:cNvPr id="79" name="Text 26">
            <a:extLst>
              <a:ext uri="{FF2B5EF4-FFF2-40B4-BE49-F238E27FC236}">
                <a16:creationId xmlns:a16="http://schemas.microsoft.com/office/drawing/2014/main" id="{5A541F36-5869-D5CD-3F4C-66B7441B5A09}"/>
              </a:ext>
            </a:extLst>
          </p:cNvPr>
          <p:cNvSpPr txBox="1"/>
          <p:nvPr/>
        </p:nvSpPr>
        <p:spPr>
          <a:xfrm>
            <a:off x="19476720" y="7744342"/>
            <a:ext cx="411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800" b="1">
                <a:solidFill>
                  <a:srgbClr val="0D3B4F"/>
                </a:solidFill>
                <a:latin typeface="SF Pro Display"/>
                <a:cs typeface="Arial" pitchFamily="34" charset="-120"/>
              </a:defRPr>
            </a:lvl1pPr>
          </a:lstStyle>
          <a:p>
            <a:r>
              <a:rPr lang="es-MX" noProof="0" dirty="0"/>
              <a:t>Acceso desde cualquier lugar</a:t>
            </a:r>
          </a:p>
        </p:txBody>
      </p:sp>
      <p:sp>
        <p:nvSpPr>
          <p:cNvPr id="81" name="Text 27">
            <a:extLst>
              <a:ext uri="{FF2B5EF4-FFF2-40B4-BE49-F238E27FC236}">
                <a16:creationId xmlns:a16="http://schemas.microsoft.com/office/drawing/2014/main" id="{FD586CAA-BD61-2D2C-2021-560FAE966599}"/>
              </a:ext>
            </a:extLst>
          </p:cNvPr>
          <p:cNvSpPr txBox="1"/>
          <p:nvPr/>
        </p:nvSpPr>
        <p:spPr>
          <a:xfrm>
            <a:off x="18425160" y="9056635"/>
            <a:ext cx="529791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MX" sz="2400" noProof="0" dirty="0">
                <a:solidFill>
                  <a:srgbClr val="6A8494"/>
                </a:solidFill>
                <a:latin typeface="SF Pro Display"/>
                <a:ea typeface="Arial" pitchFamily="34" charset="-122"/>
                <a:cs typeface="Arial" pitchFamily="34" charset="-120"/>
              </a:rPr>
              <a:t>La misma vista para todo tu equipo</a:t>
            </a:r>
            <a:endParaRPr lang="es-MX" sz="2400" noProof="0" dirty="0">
              <a:latin typeface="SF Pro Display"/>
            </a:endParaRPr>
          </a:p>
        </p:txBody>
      </p:sp>
      <p:sp>
        <p:nvSpPr>
          <p:cNvPr id="83" name="Shape 28">
            <a:extLst>
              <a:ext uri="{FF2B5EF4-FFF2-40B4-BE49-F238E27FC236}">
                <a16:creationId xmlns:a16="http://schemas.microsoft.com/office/drawing/2014/main" id="{92596B65-1C1A-ED8D-79EF-6D906FF45729}"/>
              </a:ext>
            </a:extLst>
          </p:cNvPr>
          <p:cNvSpPr/>
          <p:nvPr/>
        </p:nvSpPr>
        <p:spPr>
          <a:xfrm>
            <a:off x="1514808" y="10189988"/>
            <a:ext cx="5514740" cy="2183256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D7E2E8"/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85" name="Shape 29">
            <a:extLst>
              <a:ext uri="{FF2B5EF4-FFF2-40B4-BE49-F238E27FC236}">
                <a16:creationId xmlns:a16="http://schemas.microsoft.com/office/drawing/2014/main" id="{29B1BC92-3451-22EC-9A42-677956BCAEFC}"/>
              </a:ext>
            </a:extLst>
          </p:cNvPr>
          <p:cNvSpPr/>
          <p:nvPr/>
        </p:nvSpPr>
        <p:spPr>
          <a:xfrm>
            <a:off x="1716949" y="10399548"/>
            <a:ext cx="497409" cy="497409"/>
          </a:xfrm>
          <a:prstGeom prst="ellipse">
            <a:avLst/>
          </a:prstGeom>
          <a:solidFill>
            <a:srgbClr val="00A99D"/>
          </a:solidFill>
          <a:ln/>
        </p:spPr>
        <p:txBody>
          <a:bodyPr/>
          <a:lstStyle/>
          <a:p>
            <a:r>
              <a:rPr lang="es-MX" sz="2400" noProof="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89" name="Text 31">
            <a:extLst>
              <a:ext uri="{FF2B5EF4-FFF2-40B4-BE49-F238E27FC236}">
                <a16:creationId xmlns:a16="http://schemas.microsoft.com/office/drawing/2014/main" id="{883F8012-FF42-85EB-E87A-22BCC978A56A}"/>
              </a:ext>
            </a:extLst>
          </p:cNvPr>
          <p:cNvSpPr txBox="1"/>
          <p:nvPr/>
        </p:nvSpPr>
        <p:spPr>
          <a:xfrm>
            <a:off x="2284850" y="10437537"/>
            <a:ext cx="363696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MX" sz="2000" b="1" noProof="0" dirty="0">
                <a:solidFill>
                  <a:srgbClr val="0D3B4F"/>
                </a:solidFill>
                <a:latin typeface="SF Pro Display"/>
                <a:ea typeface="Arial" pitchFamily="34" charset="-122"/>
                <a:cs typeface="Arial" pitchFamily="34" charset="-120"/>
              </a:rPr>
              <a:t>Entras desde el navegador</a:t>
            </a:r>
            <a:endParaRPr lang="es-MX" sz="2000" b="1" noProof="0" dirty="0">
              <a:latin typeface="SF Pro Display"/>
            </a:endParaRPr>
          </a:p>
        </p:txBody>
      </p:sp>
      <p:sp>
        <p:nvSpPr>
          <p:cNvPr id="91" name="Text 32">
            <a:extLst>
              <a:ext uri="{FF2B5EF4-FFF2-40B4-BE49-F238E27FC236}">
                <a16:creationId xmlns:a16="http://schemas.microsoft.com/office/drawing/2014/main" id="{39E03C78-ADF4-032D-3675-C1D720FC91BA}"/>
              </a:ext>
            </a:extLst>
          </p:cNvPr>
          <p:cNvSpPr txBox="1"/>
          <p:nvPr/>
        </p:nvSpPr>
        <p:spPr>
          <a:xfrm>
            <a:off x="1716950" y="11093445"/>
            <a:ext cx="51007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just">
              <a:defRPr sz="2400">
                <a:solidFill>
                  <a:srgbClr val="3A5567"/>
                </a:solidFill>
                <a:latin typeface="SF Pro Light"/>
                <a:ea typeface="Arial" pitchFamily="34" charset="-122"/>
                <a:cs typeface="Arial" pitchFamily="34" charset="-120"/>
              </a:defRPr>
            </a:lvl1pPr>
          </a:lstStyle>
          <a:p>
            <a:r>
              <a:rPr lang="es-MX" noProof="0" dirty="0"/>
              <a:t>La versión es 100% nube: no instalas programas ni necesitas servidores propios.</a:t>
            </a:r>
          </a:p>
        </p:txBody>
      </p:sp>
      <p:sp>
        <p:nvSpPr>
          <p:cNvPr id="93" name="Shape 33">
            <a:extLst>
              <a:ext uri="{FF2B5EF4-FFF2-40B4-BE49-F238E27FC236}">
                <a16:creationId xmlns:a16="http://schemas.microsoft.com/office/drawing/2014/main" id="{9F9CAD20-E7F8-CDF7-C404-E3DC5667864A}"/>
              </a:ext>
            </a:extLst>
          </p:cNvPr>
          <p:cNvSpPr/>
          <p:nvPr/>
        </p:nvSpPr>
        <p:spPr>
          <a:xfrm>
            <a:off x="7427312" y="10189988"/>
            <a:ext cx="5699698" cy="2183256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D7E2E8"/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99" name="Text 36">
            <a:extLst>
              <a:ext uri="{FF2B5EF4-FFF2-40B4-BE49-F238E27FC236}">
                <a16:creationId xmlns:a16="http://schemas.microsoft.com/office/drawing/2014/main" id="{51716BAC-CAC1-AD6F-671F-889B46110800}"/>
              </a:ext>
            </a:extLst>
          </p:cNvPr>
          <p:cNvSpPr txBox="1"/>
          <p:nvPr/>
        </p:nvSpPr>
        <p:spPr>
          <a:xfrm>
            <a:off x="8085646" y="10400961"/>
            <a:ext cx="447821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MX" sz="2000" b="1" noProof="0" dirty="0">
                <a:solidFill>
                  <a:srgbClr val="0D3B4F"/>
                </a:solidFill>
                <a:latin typeface="SF Pro Display"/>
                <a:ea typeface="Arial" pitchFamily="34" charset="-122"/>
                <a:cs typeface="Arial" pitchFamily="34" charset="-120"/>
              </a:rPr>
              <a:t>Tu información queda resguardada</a:t>
            </a:r>
            <a:endParaRPr lang="es-MX" sz="2000" noProof="0" dirty="0">
              <a:latin typeface="SF Pro Display"/>
            </a:endParaRPr>
          </a:p>
        </p:txBody>
      </p:sp>
      <p:sp>
        <p:nvSpPr>
          <p:cNvPr id="101" name="Text 37">
            <a:extLst>
              <a:ext uri="{FF2B5EF4-FFF2-40B4-BE49-F238E27FC236}">
                <a16:creationId xmlns:a16="http://schemas.microsoft.com/office/drawing/2014/main" id="{10FF00AA-2312-6513-04CF-1EF5A404E714}"/>
              </a:ext>
            </a:extLst>
          </p:cNvPr>
          <p:cNvSpPr txBox="1"/>
          <p:nvPr/>
        </p:nvSpPr>
        <p:spPr>
          <a:xfrm>
            <a:off x="8065280" y="11007332"/>
            <a:ext cx="473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just">
              <a:buNone/>
            </a:pPr>
            <a:r>
              <a:rPr lang="es-MX" sz="2400" noProof="0" dirty="0">
                <a:solidFill>
                  <a:srgbClr val="3A5567"/>
                </a:solidFill>
                <a:latin typeface="SF Pro Light"/>
                <a:ea typeface="Arial" pitchFamily="34" charset="-122"/>
                <a:cs typeface="Arial" pitchFamily="34" charset="-120"/>
              </a:rPr>
              <a:t>Cada operación de facturación se almacena de forma segura y privada, lista para consultarse.</a:t>
            </a:r>
            <a:endParaRPr lang="es-MX" sz="2400" noProof="0" dirty="0">
              <a:latin typeface="SF Pro Light"/>
            </a:endParaRPr>
          </a:p>
        </p:txBody>
      </p:sp>
      <p:sp>
        <p:nvSpPr>
          <p:cNvPr id="103" name="Shape 38">
            <a:extLst>
              <a:ext uri="{FF2B5EF4-FFF2-40B4-BE49-F238E27FC236}">
                <a16:creationId xmlns:a16="http://schemas.microsoft.com/office/drawing/2014/main" id="{5F539E98-3A35-5D4F-B732-08C54D4263D9}"/>
              </a:ext>
            </a:extLst>
          </p:cNvPr>
          <p:cNvSpPr/>
          <p:nvPr/>
        </p:nvSpPr>
        <p:spPr>
          <a:xfrm>
            <a:off x="13501914" y="10189987"/>
            <a:ext cx="6496776" cy="2183255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2700">
            <a:solidFill>
              <a:srgbClr val="D7E2E8"/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109" name="Text 41">
            <a:extLst>
              <a:ext uri="{FF2B5EF4-FFF2-40B4-BE49-F238E27FC236}">
                <a16:creationId xmlns:a16="http://schemas.microsoft.com/office/drawing/2014/main" id="{EFF1B83B-8EEE-227C-B99D-791CAB3DD492}"/>
              </a:ext>
            </a:extLst>
          </p:cNvPr>
          <p:cNvSpPr txBox="1"/>
          <p:nvPr/>
        </p:nvSpPr>
        <p:spPr>
          <a:xfrm>
            <a:off x="14288166" y="10437537"/>
            <a:ext cx="363696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MX" sz="2000" b="1" noProof="0" dirty="0">
                <a:solidFill>
                  <a:srgbClr val="0D3B4F"/>
                </a:solidFill>
                <a:latin typeface="SF Pro Display"/>
                <a:ea typeface="Arial" pitchFamily="34" charset="-122"/>
                <a:cs typeface="Arial" pitchFamily="34" charset="-120"/>
              </a:rPr>
              <a:t>Se adapta a tu pantalla</a:t>
            </a:r>
            <a:endParaRPr lang="es-MX" sz="2000" noProof="0" dirty="0">
              <a:latin typeface="SF Pro Display"/>
            </a:endParaRPr>
          </a:p>
        </p:txBody>
      </p:sp>
      <p:sp>
        <p:nvSpPr>
          <p:cNvPr id="111" name="Text 42">
            <a:extLst>
              <a:ext uri="{FF2B5EF4-FFF2-40B4-BE49-F238E27FC236}">
                <a16:creationId xmlns:a16="http://schemas.microsoft.com/office/drawing/2014/main" id="{6C52AA99-19DC-92EF-7557-C64D2DDF2262}"/>
              </a:ext>
            </a:extLst>
          </p:cNvPr>
          <p:cNvSpPr txBox="1"/>
          <p:nvPr/>
        </p:nvSpPr>
        <p:spPr>
          <a:xfrm>
            <a:off x="14288166" y="10896958"/>
            <a:ext cx="5311209" cy="86460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just">
              <a:defRPr sz="2400">
                <a:solidFill>
                  <a:srgbClr val="3A5567"/>
                </a:solidFill>
                <a:latin typeface="SF Pro Light"/>
                <a:ea typeface="Arial" pitchFamily="34" charset="-122"/>
                <a:cs typeface="Arial" pitchFamily="34" charset="-120"/>
              </a:defRPr>
            </a:lvl1pPr>
          </a:lstStyle>
          <a:p>
            <a:r>
              <a:rPr lang="es-MX" noProof="0" dirty="0"/>
              <a:t>Computadora, </a:t>
            </a:r>
            <a:r>
              <a:rPr lang="es-MX" noProof="0" dirty="0" err="1"/>
              <a:t>tablet</a:t>
            </a:r>
            <a:r>
              <a:rPr lang="es-MX" noProof="0" dirty="0"/>
              <a:t> o teléfono: CONTPAQi Vende® es responsivo y se ve bien en cualquiera.</a:t>
            </a:r>
          </a:p>
        </p:txBody>
      </p:sp>
      <p:sp>
        <p:nvSpPr>
          <p:cNvPr id="118" name="Shape 5">
            <a:extLst>
              <a:ext uri="{FF2B5EF4-FFF2-40B4-BE49-F238E27FC236}">
                <a16:creationId xmlns:a16="http://schemas.microsoft.com/office/drawing/2014/main" id="{41698706-A1E3-CE94-4B60-321685686379}"/>
              </a:ext>
            </a:extLst>
          </p:cNvPr>
          <p:cNvSpPr/>
          <p:nvPr/>
        </p:nvSpPr>
        <p:spPr>
          <a:xfrm>
            <a:off x="586692" y="5917678"/>
            <a:ext cx="3703320" cy="995186"/>
          </a:xfrm>
          <a:prstGeom prst="roundRect">
            <a:avLst>
              <a:gd name="adj" fmla="val 12903"/>
            </a:avLst>
          </a:prstGeom>
          <a:solidFill>
            <a:srgbClr val="F2F6F8"/>
          </a:solidFill>
          <a:ln w="12700">
            <a:solidFill>
              <a:srgbClr val="D7E2E8"/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120" name="Shape 5">
            <a:extLst>
              <a:ext uri="{FF2B5EF4-FFF2-40B4-BE49-F238E27FC236}">
                <a16:creationId xmlns:a16="http://schemas.microsoft.com/office/drawing/2014/main" id="{23B0E901-5224-EF2E-E04D-82E29550650F}"/>
              </a:ext>
            </a:extLst>
          </p:cNvPr>
          <p:cNvSpPr/>
          <p:nvPr/>
        </p:nvSpPr>
        <p:spPr>
          <a:xfrm>
            <a:off x="586692" y="7361346"/>
            <a:ext cx="3703320" cy="995186"/>
          </a:xfrm>
          <a:prstGeom prst="roundRect">
            <a:avLst>
              <a:gd name="adj" fmla="val 12903"/>
            </a:avLst>
          </a:prstGeom>
          <a:solidFill>
            <a:srgbClr val="F2F6F8"/>
          </a:solidFill>
          <a:ln w="12700">
            <a:solidFill>
              <a:srgbClr val="D7E2E8"/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grpSp>
        <p:nvGrpSpPr>
          <p:cNvPr id="115" name="Grupo 114">
            <a:extLst>
              <a:ext uri="{FF2B5EF4-FFF2-40B4-BE49-F238E27FC236}">
                <a16:creationId xmlns:a16="http://schemas.microsoft.com/office/drawing/2014/main" id="{B26B3E08-F4B2-95CC-DCE3-6D616AACA65F}"/>
              </a:ext>
            </a:extLst>
          </p:cNvPr>
          <p:cNvGrpSpPr/>
          <p:nvPr/>
        </p:nvGrpSpPr>
        <p:grpSpPr>
          <a:xfrm>
            <a:off x="900080" y="7534656"/>
            <a:ext cx="2412626" cy="618185"/>
            <a:chOff x="1210976" y="5905026"/>
            <a:chExt cx="2412626" cy="618185"/>
          </a:xfrm>
        </p:grpSpPr>
        <p:pic>
          <p:nvPicPr>
            <p:cNvPr id="25" name="Image 1" descr="preencoded.png">
              <a:extLst>
                <a:ext uri="{FF2B5EF4-FFF2-40B4-BE49-F238E27FC236}">
                  <a16:creationId xmlns:a16="http://schemas.microsoft.com/office/drawing/2014/main" id="{9BB4FAB5-4728-1AF3-BE0A-72F0EFCB87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10976" y="5935407"/>
              <a:ext cx="587804" cy="587804"/>
            </a:xfrm>
            <a:prstGeom prst="rect">
              <a:avLst/>
            </a:prstGeom>
          </p:spPr>
        </p:pic>
        <p:sp>
          <p:nvSpPr>
            <p:cNvPr id="27" name="Text 8">
              <a:extLst>
                <a:ext uri="{FF2B5EF4-FFF2-40B4-BE49-F238E27FC236}">
                  <a16:creationId xmlns:a16="http://schemas.microsoft.com/office/drawing/2014/main" id="{9E4058C3-1D24-6EC7-87DF-EE9328840F60}"/>
                </a:ext>
              </a:extLst>
            </p:cNvPr>
            <p:cNvSpPr txBox="1"/>
            <p:nvPr/>
          </p:nvSpPr>
          <p:spPr>
            <a:xfrm>
              <a:off x="1977682" y="5905026"/>
              <a:ext cx="164592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s-MX" sz="2800" b="1" noProof="0" dirty="0">
                  <a:solidFill>
                    <a:srgbClr val="0D3B4F"/>
                  </a:solidFill>
                  <a:latin typeface="SF Pro Display"/>
                  <a:ea typeface="Arial" pitchFamily="34" charset="-122"/>
                  <a:cs typeface="Arial" pitchFamily="34" charset="-120"/>
                </a:rPr>
                <a:t>Tablet</a:t>
              </a:r>
              <a:endParaRPr lang="es-MX" sz="1200" noProof="0" dirty="0">
                <a:latin typeface="SF Pro Display"/>
              </a:endParaRPr>
            </a:p>
          </p:txBody>
        </p:sp>
      </p:grpSp>
      <p:grpSp>
        <p:nvGrpSpPr>
          <p:cNvPr id="114" name="Grupo 113">
            <a:extLst>
              <a:ext uri="{FF2B5EF4-FFF2-40B4-BE49-F238E27FC236}">
                <a16:creationId xmlns:a16="http://schemas.microsoft.com/office/drawing/2014/main" id="{19F154EB-1AED-DBDF-A757-005DB35EB443}"/>
              </a:ext>
            </a:extLst>
          </p:cNvPr>
          <p:cNvGrpSpPr/>
          <p:nvPr/>
        </p:nvGrpSpPr>
        <p:grpSpPr>
          <a:xfrm>
            <a:off x="842628" y="4883770"/>
            <a:ext cx="3237328" cy="585426"/>
            <a:chOff x="1255402" y="5219838"/>
            <a:chExt cx="3237328" cy="585426"/>
          </a:xfrm>
        </p:grpSpPr>
        <p:pic>
          <p:nvPicPr>
            <p:cNvPr id="19" name="Image 0" descr="preencoded.png">
              <a:extLst>
                <a:ext uri="{FF2B5EF4-FFF2-40B4-BE49-F238E27FC236}">
                  <a16:creationId xmlns:a16="http://schemas.microsoft.com/office/drawing/2014/main" id="{0C9C3919-B101-B203-1924-7F7A5643FE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55402" y="5237042"/>
              <a:ext cx="568222" cy="568222"/>
            </a:xfrm>
            <a:prstGeom prst="rect">
              <a:avLst/>
            </a:prstGeom>
          </p:spPr>
        </p:pic>
        <p:sp>
          <p:nvSpPr>
            <p:cNvPr id="21" name="Text 6">
              <a:extLst>
                <a:ext uri="{FF2B5EF4-FFF2-40B4-BE49-F238E27FC236}">
                  <a16:creationId xmlns:a16="http://schemas.microsoft.com/office/drawing/2014/main" id="{BED6DBA3-A7DD-0DCC-977F-0352DF2B42F8}"/>
                </a:ext>
              </a:extLst>
            </p:cNvPr>
            <p:cNvSpPr txBox="1"/>
            <p:nvPr/>
          </p:nvSpPr>
          <p:spPr>
            <a:xfrm>
              <a:off x="2079560" y="5219838"/>
              <a:ext cx="241317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s-MX" sz="2800" b="1" noProof="0" dirty="0">
                  <a:solidFill>
                    <a:srgbClr val="0D3B4F"/>
                  </a:solidFill>
                  <a:latin typeface="SF Pro Display"/>
                  <a:cs typeface="Arial" pitchFamily="34" charset="-120"/>
                </a:rPr>
                <a:t>Computadora</a:t>
              </a:r>
            </a:p>
          </p:txBody>
        </p:sp>
      </p:grpSp>
      <p:grpSp>
        <p:nvGrpSpPr>
          <p:cNvPr id="116" name="Grupo 115">
            <a:extLst>
              <a:ext uri="{FF2B5EF4-FFF2-40B4-BE49-F238E27FC236}">
                <a16:creationId xmlns:a16="http://schemas.microsoft.com/office/drawing/2014/main" id="{18D0E145-B9CD-C8E9-A4D7-19863D6D1661}"/>
              </a:ext>
            </a:extLst>
          </p:cNvPr>
          <p:cNvGrpSpPr/>
          <p:nvPr/>
        </p:nvGrpSpPr>
        <p:grpSpPr>
          <a:xfrm>
            <a:off x="856440" y="6153912"/>
            <a:ext cx="2456266" cy="658368"/>
            <a:chOff x="1314148" y="6528816"/>
            <a:chExt cx="2456266" cy="658368"/>
          </a:xfrm>
        </p:grpSpPr>
        <p:pic>
          <p:nvPicPr>
            <p:cNvPr id="31" name="Image 2" descr="preencoded.png">
              <a:extLst>
                <a:ext uri="{FF2B5EF4-FFF2-40B4-BE49-F238E27FC236}">
                  <a16:creationId xmlns:a16="http://schemas.microsoft.com/office/drawing/2014/main" id="{397FDBB8-5720-E6B6-E027-EAFB1BAC7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314148" y="6528816"/>
              <a:ext cx="658368" cy="658368"/>
            </a:xfrm>
            <a:prstGeom prst="rect">
              <a:avLst/>
            </a:prstGeom>
          </p:spPr>
        </p:pic>
        <p:sp>
          <p:nvSpPr>
            <p:cNvPr id="33" name="Text 10">
              <a:extLst>
                <a:ext uri="{FF2B5EF4-FFF2-40B4-BE49-F238E27FC236}">
                  <a16:creationId xmlns:a16="http://schemas.microsoft.com/office/drawing/2014/main" id="{067B79F6-CF53-E197-06A0-C8C63D1FD7D0}"/>
                </a:ext>
              </a:extLst>
            </p:cNvPr>
            <p:cNvSpPr txBox="1"/>
            <p:nvPr/>
          </p:nvSpPr>
          <p:spPr>
            <a:xfrm>
              <a:off x="2124494" y="6565392"/>
              <a:ext cx="1645920" cy="56692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s-MX" sz="2800" b="1" noProof="0" dirty="0">
                  <a:solidFill>
                    <a:srgbClr val="0D3B4F"/>
                  </a:solidFill>
                  <a:latin typeface="SF Pro Display"/>
                  <a:cs typeface="Arial" pitchFamily="34" charset="-120"/>
                </a:rPr>
                <a:t>Teléfono</a:t>
              </a:r>
            </a:p>
          </p:txBody>
        </p:sp>
      </p:grpSp>
      <p:grpSp>
        <p:nvGrpSpPr>
          <p:cNvPr id="123" name="Grupo 122">
            <a:extLst>
              <a:ext uri="{FF2B5EF4-FFF2-40B4-BE49-F238E27FC236}">
                <a16:creationId xmlns:a16="http://schemas.microsoft.com/office/drawing/2014/main" id="{318E5B86-3EAB-CE53-B210-6BF1BAD2F4B1}"/>
              </a:ext>
            </a:extLst>
          </p:cNvPr>
          <p:cNvGrpSpPr/>
          <p:nvPr/>
        </p:nvGrpSpPr>
        <p:grpSpPr>
          <a:xfrm>
            <a:off x="6093212" y="4320936"/>
            <a:ext cx="10860036" cy="4663151"/>
            <a:chOff x="5703668" y="4285390"/>
            <a:chExt cx="10860036" cy="4663151"/>
          </a:xfrm>
        </p:grpSpPr>
        <p:sp>
          <p:nvSpPr>
            <p:cNvPr id="39" name="Shape 13">
              <a:extLst>
                <a:ext uri="{FF2B5EF4-FFF2-40B4-BE49-F238E27FC236}">
                  <a16:creationId xmlns:a16="http://schemas.microsoft.com/office/drawing/2014/main" id="{C6C08EF2-8508-F890-8495-6D394EC5BE02}"/>
                </a:ext>
              </a:extLst>
            </p:cNvPr>
            <p:cNvSpPr/>
            <p:nvPr/>
          </p:nvSpPr>
          <p:spPr>
            <a:xfrm>
              <a:off x="5703668" y="4285390"/>
              <a:ext cx="10860036" cy="4663151"/>
            </a:xfrm>
            <a:prstGeom prst="roundRect">
              <a:avLst>
                <a:gd name="adj" fmla="val 3871"/>
              </a:avLst>
            </a:prstGeom>
            <a:solidFill>
              <a:srgbClr val="0D3B4F"/>
            </a:solidFill>
            <a:ln/>
            <a:effectLst>
              <a:outerShdw blurRad="152400" dist="38100" dir="5400000" algn="bl" rotWithShape="0">
                <a:srgbClr val="0D3B4F">
                  <a:alpha val="22000"/>
                </a:srgbClr>
              </a:outerShdw>
            </a:effectLst>
          </p:spPr>
          <p:txBody>
            <a:bodyPr/>
            <a:lstStyle/>
            <a:p>
              <a:endParaRPr lang="es-MX" noProof="0" dirty="0"/>
            </a:p>
          </p:txBody>
        </p:sp>
        <p:sp>
          <p:nvSpPr>
            <p:cNvPr id="43" name="Text 14">
              <a:extLst>
                <a:ext uri="{FF2B5EF4-FFF2-40B4-BE49-F238E27FC236}">
                  <a16:creationId xmlns:a16="http://schemas.microsoft.com/office/drawing/2014/main" id="{8A64C224-AF20-CD0C-1840-9731EAA2E03B}"/>
                </a:ext>
              </a:extLst>
            </p:cNvPr>
            <p:cNvSpPr txBox="1"/>
            <p:nvPr/>
          </p:nvSpPr>
          <p:spPr>
            <a:xfrm>
              <a:off x="9020752" y="5596128"/>
              <a:ext cx="4160520" cy="320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s-MX" sz="1700" b="1" noProof="0" dirty="0">
                  <a:solidFill>
                    <a:srgbClr val="FFFFFF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rPr>
                <a:t>Vive en la nube de CONTPAQi®</a:t>
              </a:r>
              <a:endParaRPr lang="es-MX" sz="1700" noProof="0" dirty="0"/>
            </a:p>
          </p:txBody>
        </p:sp>
        <p:sp>
          <p:nvSpPr>
            <p:cNvPr id="45" name="Text 15">
              <a:extLst>
                <a:ext uri="{FF2B5EF4-FFF2-40B4-BE49-F238E27FC236}">
                  <a16:creationId xmlns:a16="http://schemas.microsoft.com/office/drawing/2014/main" id="{81E04B8C-CE2F-2404-92CF-514BE3A50FA3}"/>
                </a:ext>
              </a:extLst>
            </p:cNvPr>
            <p:cNvSpPr txBox="1"/>
            <p:nvPr/>
          </p:nvSpPr>
          <p:spPr>
            <a:xfrm>
              <a:off x="9070848" y="5916168"/>
              <a:ext cx="416052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s-MX" sz="1800" noProof="0" dirty="0">
                  <a:solidFill>
                    <a:srgbClr val="5FD9C8"/>
                  </a:solidFill>
                  <a:latin typeface="SF Pro Display"/>
                  <a:ea typeface="Arial" pitchFamily="34" charset="-122"/>
                  <a:cs typeface="Arial" pitchFamily="34" charset="-120"/>
                </a:rPr>
                <a:t>Aquí se guarda cada operación</a:t>
              </a:r>
              <a:endParaRPr lang="es-MX" sz="1800" noProof="0" dirty="0">
                <a:latin typeface="SF Pro Display"/>
              </a:endParaRPr>
            </a:p>
          </p:txBody>
        </p:sp>
        <p:pic>
          <p:nvPicPr>
            <p:cNvPr id="47" name="Image 4" descr="preencoded.png">
              <a:extLst>
                <a:ext uri="{FF2B5EF4-FFF2-40B4-BE49-F238E27FC236}">
                  <a16:creationId xmlns:a16="http://schemas.microsoft.com/office/drawing/2014/main" id="{E6583B75-E5D4-2D06-C791-C80877D442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699248" y="6409944"/>
              <a:ext cx="448056" cy="448056"/>
            </a:xfrm>
            <a:prstGeom prst="rect">
              <a:avLst/>
            </a:prstGeom>
          </p:spPr>
        </p:pic>
        <p:sp>
          <p:nvSpPr>
            <p:cNvPr id="49" name="Text 16">
              <a:extLst>
                <a:ext uri="{FF2B5EF4-FFF2-40B4-BE49-F238E27FC236}">
                  <a16:creationId xmlns:a16="http://schemas.microsoft.com/office/drawing/2014/main" id="{8A7B7A43-4292-0B6E-5866-6AD08A4D1982}"/>
                </a:ext>
              </a:extLst>
            </p:cNvPr>
            <p:cNvSpPr txBox="1"/>
            <p:nvPr/>
          </p:nvSpPr>
          <p:spPr>
            <a:xfrm>
              <a:off x="8341916" y="6451239"/>
              <a:ext cx="4889452" cy="39004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>
                <a:defRPr sz="2800" b="1">
                  <a:solidFill>
                    <a:schemeClr val="bg1"/>
                  </a:solidFill>
                  <a:latin typeface="SF Pro Display"/>
                  <a:cs typeface="Arial" pitchFamily="34" charset="-120"/>
                </a:defRPr>
              </a:lvl1pPr>
            </a:lstStyle>
            <a:p>
              <a:r>
                <a:rPr lang="es-MX" noProof="0" dirty="0"/>
                <a:t>Servidores seguros y privados</a:t>
              </a:r>
            </a:p>
          </p:txBody>
        </p:sp>
        <p:pic>
          <p:nvPicPr>
            <p:cNvPr id="51" name="Image 5" descr="preencoded.png">
              <a:extLst>
                <a:ext uri="{FF2B5EF4-FFF2-40B4-BE49-F238E27FC236}">
                  <a16:creationId xmlns:a16="http://schemas.microsoft.com/office/drawing/2014/main" id="{F919777A-3846-AB1A-49F5-2BF8F2BC9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675736" y="7114458"/>
              <a:ext cx="448056" cy="448056"/>
            </a:xfrm>
            <a:prstGeom prst="rect">
              <a:avLst/>
            </a:prstGeom>
          </p:spPr>
        </p:pic>
        <p:sp>
          <p:nvSpPr>
            <p:cNvPr id="53" name="Text 17">
              <a:extLst>
                <a:ext uri="{FF2B5EF4-FFF2-40B4-BE49-F238E27FC236}">
                  <a16:creationId xmlns:a16="http://schemas.microsoft.com/office/drawing/2014/main" id="{5B9209D7-6278-9481-9A18-F1257108D720}"/>
                </a:ext>
              </a:extLst>
            </p:cNvPr>
            <p:cNvSpPr txBox="1"/>
            <p:nvPr/>
          </p:nvSpPr>
          <p:spPr>
            <a:xfrm>
              <a:off x="8315816" y="7102036"/>
              <a:ext cx="5422392" cy="39004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>
                <a:defRPr sz="2800" b="1">
                  <a:solidFill>
                    <a:schemeClr val="bg1"/>
                  </a:solidFill>
                  <a:latin typeface="SF Pro Display"/>
                  <a:cs typeface="Arial" pitchFamily="34" charset="-120"/>
                </a:defRPr>
              </a:lvl1pPr>
            </a:lstStyle>
            <a:p>
              <a:r>
                <a:rPr lang="es-MX" noProof="0" dirty="0"/>
                <a:t>Actualizaciones automáticas</a:t>
              </a:r>
            </a:p>
          </p:txBody>
        </p:sp>
        <p:pic>
          <p:nvPicPr>
            <p:cNvPr id="55" name="Image 6" descr="preencoded.png">
              <a:extLst>
                <a:ext uri="{FF2B5EF4-FFF2-40B4-BE49-F238E27FC236}">
                  <a16:creationId xmlns:a16="http://schemas.microsoft.com/office/drawing/2014/main" id="{2B270D4D-4F9A-C49A-C7E9-EAB240B262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7642196" y="7772826"/>
              <a:ext cx="532540" cy="532540"/>
            </a:xfrm>
            <a:prstGeom prst="rect">
              <a:avLst/>
            </a:prstGeom>
          </p:spPr>
        </p:pic>
        <p:sp>
          <p:nvSpPr>
            <p:cNvPr id="57" name="Text 18">
              <a:extLst>
                <a:ext uri="{FF2B5EF4-FFF2-40B4-BE49-F238E27FC236}">
                  <a16:creationId xmlns:a16="http://schemas.microsoft.com/office/drawing/2014/main" id="{6AFEE10A-60AC-2728-D3D8-BD96D71D1914}"/>
                </a:ext>
              </a:extLst>
            </p:cNvPr>
            <p:cNvSpPr txBox="1"/>
            <p:nvPr/>
          </p:nvSpPr>
          <p:spPr>
            <a:xfrm>
              <a:off x="8341916" y="7876652"/>
              <a:ext cx="5666692" cy="32488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>
                <a:defRPr sz="2800" b="1">
                  <a:solidFill>
                    <a:srgbClr val="0D3B4F"/>
                  </a:solidFill>
                  <a:latin typeface="SF Pro Display"/>
                  <a:cs typeface="Arial" pitchFamily="34" charset="-120"/>
                </a:defRPr>
              </a:lvl1pPr>
            </a:lstStyle>
            <a:p>
              <a:r>
                <a:rPr lang="es-MX" noProof="0" dirty="0">
                  <a:solidFill>
                    <a:schemeClr val="bg1"/>
                  </a:solidFill>
                </a:rPr>
                <a:t>Toda tu facturación en un solo lugar</a:t>
              </a:r>
            </a:p>
          </p:txBody>
        </p:sp>
        <p:pic>
          <p:nvPicPr>
            <p:cNvPr id="122" name="Imagen">
              <a:extLst>
                <a:ext uri="{FF2B5EF4-FFF2-40B4-BE49-F238E27FC236}">
                  <a16:creationId xmlns:a16="http://schemas.microsoft.com/office/drawing/2014/main" id="{068C6E3B-0340-5021-5D5E-E79CEF5A8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993680" y="4705581"/>
              <a:ext cx="1809313" cy="671091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125" name="Shape 12">
            <a:extLst>
              <a:ext uri="{FF2B5EF4-FFF2-40B4-BE49-F238E27FC236}">
                <a16:creationId xmlns:a16="http://schemas.microsoft.com/office/drawing/2014/main" id="{0DF65107-327B-D513-DA23-FD14ABB8806D}"/>
              </a:ext>
            </a:extLst>
          </p:cNvPr>
          <p:cNvSpPr/>
          <p:nvPr/>
        </p:nvSpPr>
        <p:spPr>
          <a:xfrm>
            <a:off x="17432128" y="6153912"/>
            <a:ext cx="993032" cy="530352"/>
          </a:xfrm>
          <a:prstGeom prst="rightArrow">
            <a:avLst/>
          </a:prstGeom>
          <a:solidFill>
            <a:srgbClr val="5FD9C8"/>
          </a:solidFill>
          <a:ln w="12700">
            <a:solidFill>
              <a:srgbClr val="5FD9C8"/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127" name="Últimas características">
            <a:extLst>
              <a:ext uri="{FF2B5EF4-FFF2-40B4-BE49-F238E27FC236}">
                <a16:creationId xmlns:a16="http://schemas.microsoft.com/office/drawing/2014/main" id="{17A780DB-C5CD-F8FD-E4F7-BEE653963984}"/>
              </a:ext>
            </a:extLst>
          </p:cNvPr>
          <p:cNvSpPr txBox="1"/>
          <p:nvPr/>
        </p:nvSpPr>
        <p:spPr>
          <a:xfrm>
            <a:off x="1369876" y="979778"/>
            <a:ext cx="20793644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8000">
                <a:solidFill>
                  <a:srgbClr val="9626E0"/>
                </a:solidFill>
                <a:latin typeface="Roboto Bk"/>
                <a:ea typeface="Roboto Bk"/>
                <a:cs typeface="Roboto Bk"/>
                <a:sym typeface="Roboto Black"/>
              </a:defRPr>
            </a:lvl1pPr>
          </a:lstStyle>
          <a:p>
            <a:pPr marL="12700" marR="5080">
              <a:spcBef>
                <a:spcPts val="475"/>
              </a:spcBef>
            </a:pPr>
            <a:r>
              <a:rPr lang="es-MX" sz="6000" b="1" spc="65" noProof="0" dirty="0">
                <a:solidFill>
                  <a:srgbClr val="0BA07A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¿Cómo funciona CONTPAQi Vende®?</a:t>
            </a:r>
          </a:p>
        </p:txBody>
      </p:sp>
      <p:sp>
        <p:nvSpPr>
          <p:cNvPr id="129" name="Shape 29">
            <a:extLst>
              <a:ext uri="{FF2B5EF4-FFF2-40B4-BE49-F238E27FC236}">
                <a16:creationId xmlns:a16="http://schemas.microsoft.com/office/drawing/2014/main" id="{1BFC1782-4C15-C0CF-CC1B-94262348471B}"/>
              </a:ext>
            </a:extLst>
          </p:cNvPr>
          <p:cNvSpPr/>
          <p:nvPr/>
        </p:nvSpPr>
        <p:spPr>
          <a:xfrm>
            <a:off x="7535841" y="10396050"/>
            <a:ext cx="497409" cy="497409"/>
          </a:xfrm>
          <a:prstGeom prst="ellipse">
            <a:avLst/>
          </a:prstGeom>
          <a:solidFill>
            <a:srgbClr val="00A99D"/>
          </a:solidFill>
          <a:ln/>
        </p:spPr>
        <p:txBody>
          <a:bodyPr/>
          <a:lstStyle/>
          <a:p>
            <a:r>
              <a:rPr lang="es-MX" sz="2400" noProof="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131" name="Shape 29">
            <a:extLst>
              <a:ext uri="{FF2B5EF4-FFF2-40B4-BE49-F238E27FC236}">
                <a16:creationId xmlns:a16="http://schemas.microsoft.com/office/drawing/2014/main" id="{0401149C-03CA-EE2C-B19B-4C700A240713}"/>
              </a:ext>
            </a:extLst>
          </p:cNvPr>
          <p:cNvSpPr/>
          <p:nvPr/>
        </p:nvSpPr>
        <p:spPr>
          <a:xfrm>
            <a:off x="13664557" y="10396050"/>
            <a:ext cx="497409" cy="497409"/>
          </a:xfrm>
          <a:prstGeom prst="ellipse">
            <a:avLst/>
          </a:prstGeom>
          <a:solidFill>
            <a:srgbClr val="00A99D"/>
          </a:solidFill>
          <a:ln/>
        </p:spPr>
        <p:txBody>
          <a:bodyPr/>
          <a:lstStyle/>
          <a:p>
            <a:r>
              <a:rPr lang="es-MX" sz="2400" noProof="0" dirty="0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4338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47FA1-A660-9977-BE1F-E760C5A66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ED28F26-426C-B5D8-D61F-C7D54E64EE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1" b="8601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6304AAA-8933-939D-74E9-17F3E1F429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9650" y="12341796"/>
            <a:ext cx="3724380" cy="55865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E8EBE25-28F6-14BB-FE3D-576DFB9A3EE9}"/>
              </a:ext>
            </a:extLst>
          </p:cNvPr>
          <p:cNvSpPr txBox="1"/>
          <p:nvPr/>
        </p:nvSpPr>
        <p:spPr>
          <a:xfrm>
            <a:off x="4673943" y="6561099"/>
            <a:ext cx="150361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475"/>
              </a:spcBef>
            </a:pPr>
            <a:r>
              <a:rPr lang="es-MX" sz="8800" b="1" spc="65" noProof="0" dirty="0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¿Cómo se adapta a tu negocio?</a:t>
            </a:r>
            <a:endParaRPr lang="es-MX" sz="8800" spc="65" noProof="0" dirty="0">
              <a:solidFill>
                <a:schemeClr val="bg1"/>
              </a:solidFill>
              <a:latin typeface="SF Pro Semibold" pitchFamily="2" charset="0"/>
              <a:ea typeface="SF Pro Semibold" pitchFamily="2" charset="0"/>
              <a:cs typeface="SF Pro Semibold" pitchFamily="2" charset="0"/>
            </a:endParaRPr>
          </a:p>
        </p:txBody>
      </p:sp>
      <p:pic>
        <p:nvPicPr>
          <p:cNvPr id="8" name="Imagen">
            <a:extLst>
              <a:ext uri="{FF2B5EF4-FFF2-40B4-BE49-F238E27FC236}">
                <a16:creationId xmlns:a16="http://schemas.microsoft.com/office/drawing/2014/main" id="{4EC255C5-65D2-9A01-6248-38A5B2A1F9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09791" y="2211512"/>
            <a:ext cx="5764417" cy="213807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hevron 8">
            <a:extLst>
              <a:ext uri="{FF2B5EF4-FFF2-40B4-BE49-F238E27FC236}">
                <a16:creationId xmlns:a16="http://schemas.microsoft.com/office/drawing/2014/main" id="{EE5D82D3-B527-BA00-4A5E-BDC097498DAB}"/>
              </a:ext>
            </a:extLst>
          </p:cNvPr>
          <p:cNvSpPr/>
          <p:nvPr/>
        </p:nvSpPr>
        <p:spPr>
          <a:xfrm rot="5400000">
            <a:off x="11740307" y="8498751"/>
            <a:ext cx="903385" cy="1735322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>
              <a:solidFill>
                <a:srgbClr val="9626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47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7" name="Imagen 706">
            <a:extLst>
              <a:ext uri="{FF2B5EF4-FFF2-40B4-BE49-F238E27FC236}">
                <a16:creationId xmlns:a16="http://schemas.microsoft.com/office/drawing/2014/main" id="{CBA2B8D0-6F24-2797-EC95-6D8E7E2D0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61" y="-961390"/>
            <a:ext cx="24535940" cy="16668631"/>
          </a:xfrm>
          <a:prstGeom prst="rect">
            <a:avLst/>
          </a:prstGeom>
        </p:spPr>
      </p:pic>
      <p:pic>
        <p:nvPicPr>
          <p:cNvPr id="245" name="Imagen"/>
          <p:cNvPicPr>
            <a:picLocks noChangeAspect="1"/>
          </p:cNvPicPr>
          <p:nvPr/>
        </p:nvPicPr>
        <p:blipFill>
          <a:blip r:embed="rId3">
            <a:alphaModFix amt="3946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04" b="21599"/>
          <a:stretch>
            <a:fillRect/>
          </a:stretch>
        </p:blipFill>
        <p:spPr>
          <a:xfrm>
            <a:off x="0" y="-1299031"/>
            <a:ext cx="24384000" cy="15015031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Cualquier modificación del material original de CONTPAQi® entregado al Distribuidor será responsabilidad exclusiva del propio Distribuidor. Se recomienda mantener la información íntegra tal como se ha proporcionado para asegurar la coherencia y precisión"/>
          <p:cNvSpPr txBox="1"/>
          <p:nvPr/>
        </p:nvSpPr>
        <p:spPr>
          <a:xfrm>
            <a:off x="481397" y="12930716"/>
            <a:ext cx="23421206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500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es-MX" noProof="0" dirty="0"/>
              <a:t>Cualquier modificación del material original de CONTPAQi® entregado al Distribuidor será responsabilidad exclusiva del propio Distribuidor. Se recomienda mantener la información íntegra tal como se ha proporcionado para asegurar la coherencia y precisión de la información tanto de la empresa como de sus productos y servicios. Los cambios realizados por los mismos Distribuidores que afecten la veracidad de la información estarán fuera de ser responsabilidad de CONTPAQi®.</a:t>
            </a:r>
          </a:p>
        </p:txBody>
      </p:sp>
      <p:sp>
        <p:nvSpPr>
          <p:cNvPr id="248" name="Últimas características"/>
          <p:cNvSpPr txBox="1"/>
          <p:nvPr/>
        </p:nvSpPr>
        <p:spPr>
          <a:xfrm>
            <a:off x="1369876" y="979778"/>
            <a:ext cx="20793644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8000">
                <a:solidFill>
                  <a:srgbClr val="9626E0"/>
                </a:solidFill>
                <a:latin typeface="Roboto Bk"/>
                <a:ea typeface="Roboto Bk"/>
                <a:cs typeface="Roboto Bk"/>
                <a:sym typeface="Roboto Black"/>
              </a:defRPr>
            </a:lvl1pPr>
          </a:lstStyle>
          <a:p>
            <a:pPr marL="12700" marR="5080">
              <a:spcBef>
                <a:spcPts val="475"/>
              </a:spcBef>
            </a:pPr>
            <a:r>
              <a:rPr lang="es-MX" sz="6000" b="1" spc="65" noProof="0" dirty="0">
                <a:solidFill>
                  <a:srgbClr val="0BA07A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CONTPAQi Vende® se adapta a tu crecimiento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C0A50D5C-76BB-2D39-8DA6-87D6389F05AD}"/>
              </a:ext>
            </a:extLst>
          </p:cNvPr>
          <p:cNvGrpSpPr/>
          <p:nvPr/>
        </p:nvGrpSpPr>
        <p:grpSpPr>
          <a:xfrm>
            <a:off x="1134090" y="2230407"/>
            <a:ext cx="5318265" cy="10438682"/>
            <a:chOff x="1134090" y="2230407"/>
            <a:chExt cx="5318265" cy="10438682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29FA8627-F1ED-5EB8-4354-D681C07AD26D}"/>
                </a:ext>
              </a:extLst>
            </p:cNvPr>
            <p:cNvGrpSpPr/>
            <p:nvPr/>
          </p:nvGrpSpPr>
          <p:grpSpPr>
            <a:xfrm>
              <a:off x="1441989" y="2455962"/>
              <a:ext cx="5010366" cy="10213127"/>
              <a:chOff x="1441989" y="2455962"/>
              <a:chExt cx="5010366" cy="10213127"/>
            </a:xfrm>
          </p:grpSpPr>
          <p:sp>
            <p:nvSpPr>
              <p:cNvPr id="680" name="Shape 2">
                <a:extLst>
                  <a:ext uri="{FF2B5EF4-FFF2-40B4-BE49-F238E27FC236}">
                    <a16:creationId xmlns:a16="http://schemas.microsoft.com/office/drawing/2014/main" id="{5E8C2B11-DAD2-7BCD-BCA8-B2C01770BF4B}"/>
                  </a:ext>
                </a:extLst>
              </p:cNvPr>
              <p:cNvSpPr/>
              <p:nvPr/>
            </p:nvSpPr>
            <p:spPr>
              <a:xfrm>
                <a:off x="1441989" y="7574094"/>
                <a:ext cx="4263898" cy="202550"/>
              </a:xfrm>
              <a:prstGeom prst="rect">
                <a:avLst/>
              </a:prstGeom>
              <a:solidFill>
                <a:srgbClr val="9BDCC9"/>
              </a:solidFill>
              <a:ln w="12700">
                <a:solidFill>
                  <a:srgbClr val="9BDCC9"/>
                </a:solidFill>
                <a:prstDash val="solid"/>
              </a:ln>
            </p:spPr>
            <p:txBody>
              <a:bodyPr/>
              <a:lstStyle/>
              <a:p>
                <a:endParaRPr lang="es-MX" noProof="0" dirty="0">
                  <a:latin typeface="SF Pro Light"/>
                </a:endParaRPr>
              </a:p>
            </p:txBody>
          </p:sp>
          <p:grpSp>
            <p:nvGrpSpPr>
              <p:cNvPr id="5" name="Grupo 4">
                <a:extLst>
                  <a:ext uri="{FF2B5EF4-FFF2-40B4-BE49-F238E27FC236}">
                    <a16:creationId xmlns:a16="http://schemas.microsoft.com/office/drawing/2014/main" id="{62B376DC-39DD-C6A1-63F4-5EEB1326DCDF}"/>
                  </a:ext>
                </a:extLst>
              </p:cNvPr>
              <p:cNvGrpSpPr/>
              <p:nvPr/>
            </p:nvGrpSpPr>
            <p:grpSpPr>
              <a:xfrm>
                <a:off x="1441989" y="2455962"/>
                <a:ext cx="5010366" cy="10213127"/>
                <a:chOff x="1441989" y="2455962"/>
                <a:chExt cx="5010366" cy="10213127"/>
              </a:xfrm>
            </p:grpSpPr>
            <p:grpSp>
              <p:nvGrpSpPr>
                <p:cNvPr id="632" name="Grupo 631">
                  <a:extLst>
                    <a:ext uri="{FF2B5EF4-FFF2-40B4-BE49-F238E27FC236}">
                      <a16:creationId xmlns:a16="http://schemas.microsoft.com/office/drawing/2014/main" id="{610FD24A-5EF6-D2B9-FB06-69BFDA3E8D5F}"/>
                    </a:ext>
                  </a:extLst>
                </p:cNvPr>
                <p:cNvGrpSpPr/>
                <p:nvPr/>
              </p:nvGrpSpPr>
              <p:grpSpPr>
                <a:xfrm>
                  <a:off x="1463040" y="2455962"/>
                  <a:ext cx="4968264" cy="1719072"/>
                  <a:chOff x="853440" y="2760762"/>
                  <a:chExt cx="2697480" cy="1719072"/>
                </a:xfrm>
              </p:grpSpPr>
              <p:sp>
                <p:nvSpPr>
                  <p:cNvPr id="566" name="Shape 2">
                    <a:extLst>
                      <a:ext uri="{FF2B5EF4-FFF2-40B4-BE49-F238E27FC236}">
                        <a16:creationId xmlns:a16="http://schemas.microsoft.com/office/drawing/2014/main" id="{544C2AEF-0BDC-9694-87EC-9F607099D55C}"/>
                      </a:ext>
                    </a:extLst>
                  </p:cNvPr>
                  <p:cNvSpPr/>
                  <p:nvPr/>
                </p:nvSpPr>
                <p:spPr>
                  <a:xfrm>
                    <a:off x="853440" y="2760762"/>
                    <a:ext cx="2697480" cy="566928"/>
                  </a:xfrm>
                  <a:prstGeom prst="roundRect">
                    <a:avLst>
                      <a:gd name="adj" fmla="val 9677"/>
                    </a:avLst>
                  </a:prstGeom>
                  <a:solidFill>
                    <a:srgbClr val="9BDCC9"/>
                  </a:solidFill>
                  <a:ln w="12700">
                    <a:solidFill>
                      <a:srgbClr val="9BDCC9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568" name="Text 3">
                    <a:extLst>
                      <a:ext uri="{FF2B5EF4-FFF2-40B4-BE49-F238E27FC236}">
                        <a16:creationId xmlns:a16="http://schemas.microsoft.com/office/drawing/2014/main" id="{EB2EF173-F294-5C20-2BC5-E52DF3F01FA8}"/>
                      </a:ext>
                    </a:extLst>
                  </p:cNvPr>
                  <p:cNvSpPr txBox="1"/>
                  <p:nvPr/>
                </p:nvSpPr>
                <p:spPr>
                  <a:xfrm>
                    <a:off x="1122542" y="2760762"/>
                    <a:ext cx="2331720" cy="566928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ctr"/>
                  <a:lstStyle/>
                  <a:p>
                    <a:pPr marL="0" indent="0">
                      <a:buNone/>
                    </a:pPr>
                    <a:r>
                      <a:rPr lang="es-MX" sz="2000" b="1" noProof="0" dirty="0">
                        <a:solidFill>
                          <a:srgbClr val="0B4436"/>
                        </a:solidFill>
                        <a:latin typeface="SF Pro Light"/>
                        <a:ea typeface="Arial" pitchFamily="34" charset="-122"/>
                        <a:cs typeface="Arial" pitchFamily="34" charset="-120"/>
                      </a:rPr>
                      <a:t>Micro</a:t>
                    </a:r>
                    <a:endParaRPr lang="es-MX" sz="2000" noProof="0" dirty="0">
                      <a:latin typeface="SF Pro Light"/>
                    </a:endParaRPr>
                  </a:p>
                </p:txBody>
              </p:sp>
              <p:sp>
                <p:nvSpPr>
                  <p:cNvPr id="570" name="Shape 4">
                    <a:extLst>
                      <a:ext uri="{FF2B5EF4-FFF2-40B4-BE49-F238E27FC236}">
                        <a16:creationId xmlns:a16="http://schemas.microsoft.com/office/drawing/2014/main" id="{20FEB622-3426-5D8F-3B98-600141F99FD0}"/>
                      </a:ext>
                    </a:extLst>
                  </p:cNvPr>
                  <p:cNvSpPr/>
                  <p:nvPr/>
                </p:nvSpPr>
                <p:spPr>
                  <a:xfrm>
                    <a:off x="853440" y="3455706"/>
                    <a:ext cx="640080" cy="82296"/>
                  </a:xfrm>
                  <a:prstGeom prst="rect">
                    <a:avLst/>
                  </a:prstGeom>
                  <a:solidFill>
                    <a:srgbClr val="2FAE8B"/>
                  </a:solidFill>
                  <a:ln w="12700">
                    <a:solidFill>
                      <a:srgbClr val="2FAE8B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572" name="Shape 5">
                    <a:extLst>
                      <a:ext uri="{FF2B5EF4-FFF2-40B4-BE49-F238E27FC236}">
                        <a16:creationId xmlns:a16="http://schemas.microsoft.com/office/drawing/2014/main" id="{542AE644-76CF-9B09-4A8F-02D83AF0B124}"/>
                      </a:ext>
                    </a:extLst>
                  </p:cNvPr>
                  <p:cNvSpPr/>
                  <p:nvPr/>
                </p:nvSpPr>
                <p:spPr>
                  <a:xfrm>
                    <a:off x="1539240" y="3455706"/>
                    <a:ext cx="640080" cy="82296"/>
                  </a:xfrm>
                  <a:prstGeom prst="rect">
                    <a:avLst/>
                  </a:prstGeom>
                  <a:solidFill>
                    <a:srgbClr val="DCE7EC"/>
                  </a:solidFill>
                  <a:ln w="12700">
                    <a:solidFill>
                      <a:srgbClr val="DCE7EC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574" name="Shape 6">
                    <a:extLst>
                      <a:ext uri="{FF2B5EF4-FFF2-40B4-BE49-F238E27FC236}">
                        <a16:creationId xmlns:a16="http://schemas.microsoft.com/office/drawing/2014/main" id="{02B2EC5C-B651-0607-8EAB-47FE76365325}"/>
                      </a:ext>
                    </a:extLst>
                  </p:cNvPr>
                  <p:cNvSpPr/>
                  <p:nvPr/>
                </p:nvSpPr>
                <p:spPr>
                  <a:xfrm>
                    <a:off x="2225040" y="3455706"/>
                    <a:ext cx="640080" cy="82296"/>
                  </a:xfrm>
                  <a:prstGeom prst="rect">
                    <a:avLst/>
                  </a:prstGeom>
                  <a:solidFill>
                    <a:srgbClr val="DCE7EC"/>
                  </a:solidFill>
                  <a:ln w="12700">
                    <a:solidFill>
                      <a:srgbClr val="DCE7EC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576" name="Shape 7">
                    <a:extLst>
                      <a:ext uri="{FF2B5EF4-FFF2-40B4-BE49-F238E27FC236}">
                        <a16:creationId xmlns:a16="http://schemas.microsoft.com/office/drawing/2014/main" id="{2C5D3C0A-2725-4B8F-D2E6-9663C25516F1}"/>
                      </a:ext>
                    </a:extLst>
                  </p:cNvPr>
                  <p:cNvSpPr/>
                  <p:nvPr/>
                </p:nvSpPr>
                <p:spPr>
                  <a:xfrm>
                    <a:off x="2910840" y="3455706"/>
                    <a:ext cx="640080" cy="82296"/>
                  </a:xfrm>
                  <a:prstGeom prst="rect">
                    <a:avLst/>
                  </a:prstGeom>
                  <a:solidFill>
                    <a:srgbClr val="DCE7EC"/>
                  </a:solidFill>
                  <a:ln w="12700">
                    <a:solidFill>
                      <a:srgbClr val="DCE7EC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578" name="Text 8">
                    <a:extLst>
                      <a:ext uri="{FF2B5EF4-FFF2-40B4-BE49-F238E27FC236}">
                        <a16:creationId xmlns:a16="http://schemas.microsoft.com/office/drawing/2014/main" id="{48F16535-A57E-8BFC-D406-5288E303F236}"/>
                      </a:ext>
                    </a:extLst>
                  </p:cNvPr>
                  <p:cNvSpPr txBox="1"/>
                  <p:nvPr/>
                </p:nvSpPr>
                <p:spPr>
                  <a:xfrm>
                    <a:off x="853440" y="3675162"/>
                    <a:ext cx="2697480" cy="256032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ctr"/>
                  <a:lstStyle/>
                  <a:p>
                    <a:pPr marL="0" indent="0">
                      <a:buNone/>
                    </a:pPr>
                    <a:r>
                      <a:rPr lang="es-MX" sz="2000" b="1" noProof="0" dirty="0">
                        <a:solidFill>
                          <a:srgbClr val="0BA07A"/>
                        </a:solidFill>
                        <a:latin typeface="SF Pro Light"/>
                        <a:ea typeface="Arial" pitchFamily="34" charset="-122"/>
                        <a:cs typeface="Arial" pitchFamily="34" charset="-120"/>
                      </a:rPr>
                      <a:t>Facturo y cobro</a:t>
                    </a:r>
                    <a:endParaRPr lang="es-MX" sz="2000" noProof="0" dirty="0">
                      <a:solidFill>
                        <a:srgbClr val="0BA07A"/>
                      </a:solidFill>
                      <a:latin typeface="SF Pro Light"/>
                    </a:endParaRPr>
                  </a:p>
                </p:txBody>
              </p:sp>
              <p:sp>
                <p:nvSpPr>
                  <p:cNvPr id="580" name="Text 9">
                    <a:extLst>
                      <a:ext uri="{FF2B5EF4-FFF2-40B4-BE49-F238E27FC236}">
                        <a16:creationId xmlns:a16="http://schemas.microsoft.com/office/drawing/2014/main" id="{9A75C4F3-9165-3058-8E59-ADA35E102B3D}"/>
                      </a:ext>
                    </a:extLst>
                  </p:cNvPr>
                  <p:cNvSpPr txBox="1"/>
                  <p:nvPr/>
                </p:nvSpPr>
                <p:spPr>
                  <a:xfrm>
                    <a:off x="853440" y="3931194"/>
                    <a:ext cx="2697480" cy="548640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t"/>
                  <a:lstStyle/>
                  <a:p>
                    <a:pPr marL="0" indent="0">
                      <a:lnSpc>
                        <a:spcPct val="100000"/>
                      </a:lnSpc>
                      <a:buNone/>
                    </a:pPr>
                    <a:r>
                      <a:rPr lang="es-MX" sz="1800" noProof="0" dirty="0">
                        <a:solidFill>
                          <a:srgbClr val="5B5B5B"/>
                        </a:solidFill>
                        <a:latin typeface="SF Pro Light"/>
                        <a:ea typeface="Arial" pitchFamily="34" charset="-122"/>
                        <a:cs typeface="Arial" pitchFamily="34" charset="-120"/>
                      </a:rPr>
                      <a:t>El negocio ya opera en regla y sabe quién le debe.</a:t>
                    </a:r>
                    <a:endParaRPr lang="es-MX" sz="1800" noProof="0" dirty="0">
                      <a:latin typeface="SF Pro Light"/>
                    </a:endParaRPr>
                  </a:p>
                </p:txBody>
              </p:sp>
            </p:grpSp>
            <p:sp>
              <p:nvSpPr>
                <p:cNvPr id="634" name="Text 7">
                  <a:extLst>
                    <a:ext uri="{FF2B5EF4-FFF2-40B4-BE49-F238E27FC236}">
                      <a16:creationId xmlns:a16="http://schemas.microsoft.com/office/drawing/2014/main" id="{E049E760-99A4-2DBA-F0C9-B6DC8603DE0A}"/>
                    </a:ext>
                  </a:extLst>
                </p:cNvPr>
                <p:cNvSpPr txBox="1"/>
                <p:nvPr/>
              </p:nvSpPr>
              <p:spPr>
                <a:xfrm>
                  <a:off x="1463040" y="4472093"/>
                  <a:ext cx="2697480" cy="219456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marL="0" indent="0">
                    <a:buNone/>
                  </a:pPr>
                  <a:r>
                    <a:rPr lang="es-MX" sz="2400" b="1" u="sng" noProof="0" dirty="0">
                      <a:solidFill>
                        <a:srgbClr val="0E6B54"/>
                      </a:solidFill>
                      <a:latin typeface="SF Pro Light"/>
                      <a:ea typeface="Arial" pitchFamily="34" charset="-122"/>
                      <a:cs typeface="Arial" pitchFamily="34" charset="-120"/>
                    </a:rPr>
                    <a:t>Edición Light</a:t>
                  </a:r>
                  <a:endParaRPr lang="es-MX" sz="2400" u="sng" noProof="0" dirty="0">
                    <a:solidFill>
                      <a:srgbClr val="0E6B54"/>
                    </a:solidFill>
                    <a:latin typeface="SF Pro Light"/>
                  </a:endParaRPr>
                </a:p>
              </p:txBody>
            </p:sp>
            <p:sp>
              <p:nvSpPr>
                <p:cNvPr id="636" name="Text 8">
                  <a:extLst>
                    <a:ext uri="{FF2B5EF4-FFF2-40B4-BE49-F238E27FC236}">
                      <a16:creationId xmlns:a16="http://schemas.microsoft.com/office/drawing/2014/main" id="{AC2F56A8-2751-F353-8063-3740F7B9871B}"/>
                    </a:ext>
                  </a:extLst>
                </p:cNvPr>
                <p:cNvSpPr txBox="1"/>
                <p:nvPr/>
              </p:nvSpPr>
              <p:spPr>
                <a:xfrm>
                  <a:off x="1541549" y="5147622"/>
                  <a:ext cx="4895453" cy="1149792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t"/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algn="just">
                    <a:lnSpc>
                      <a:spcPct val="100000"/>
                    </a:lnSpc>
                    <a:defRPr sz="2800" b="1">
                      <a:solidFill>
                        <a:srgbClr val="0BA07A"/>
                      </a:solidFill>
                      <a:latin typeface="Arial" pitchFamily="34" charset="0"/>
                      <a:ea typeface="Arial" pitchFamily="34" charset="-122"/>
                      <a:cs typeface="Arial" pitchFamily="34" charset="-120"/>
                    </a:defRPr>
                  </a:lvl1pPr>
                </a:lstStyle>
                <a:p>
                  <a:r>
                    <a:rPr lang="es-MX" sz="2400" noProof="0" dirty="0">
                      <a:latin typeface="SF Pro Light"/>
                    </a:rPr>
                    <a:t>Punto de partida: factura y cobra</a:t>
                  </a:r>
                </a:p>
              </p:txBody>
            </p:sp>
            <p:sp>
              <p:nvSpPr>
                <p:cNvPr id="638" name="Text 9">
                  <a:extLst>
                    <a:ext uri="{FF2B5EF4-FFF2-40B4-BE49-F238E27FC236}">
                      <a16:creationId xmlns:a16="http://schemas.microsoft.com/office/drawing/2014/main" id="{E1417276-661A-6E77-5F69-EA2530867BB7}"/>
                    </a:ext>
                  </a:extLst>
                </p:cNvPr>
                <p:cNvSpPr txBox="1"/>
                <p:nvPr/>
              </p:nvSpPr>
              <p:spPr>
                <a:xfrm>
                  <a:off x="1580554" y="6014408"/>
                  <a:ext cx="4850750" cy="384048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t"/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algn="just">
                    <a:lnSpc>
                      <a:spcPct val="100000"/>
                    </a:lnSpc>
                    <a:defRPr sz="2400">
                      <a:solidFill>
                        <a:srgbClr val="5B5B5B"/>
                      </a:solidFill>
                      <a:latin typeface="Arial" pitchFamily="34" charset="0"/>
                      <a:ea typeface="Arial" pitchFamily="34" charset="-122"/>
                      <a:cs typeface="Arial" pitchFamily="34" charset="-120"/>
                    </a:defRPr>
                  </a:lvl1pPr>
                </a:lstStyle>
                <a:p>
                  <a:r>
                    <a:rPr lang="es-MX" sz="2000" noProof="0" dirty="0">
                      <a:latin typeface="SF Pro Light"/>
                    </a:rPr>
                    <a:t>Lo mínimo para operar en regla y saber quién te debe.</a:t>
                  </a:r>
                </a:p>
              </p:txBody>
            </p:sp>
            <p:grpSp>
              <p:nvGrpSpPr>
                <p:cNvPr id="675" name="Grupo 674">
                  <a:extLst>
                    <a:ext uri="{FF2B5EF4-FFF2-40B4-BE49-F238E27FC236}">
                      <a16:creationId xmlns:a16="http://schemas.microsoft.com/office/drawing/2014/main" id="{1B1AF621-F9A9-C08F-E770-0DAA77A4973A}"/>
                    </a:ext>
                  </a:extLst>
                </p:cNvPr>
                <p:cNvGrpSpPr/>
                <p:nvPr/>
              </p:nvGrpSpPr>
              <p:grpSpPr>
                <a:xfrm>
                  <a:off x="1441989" y="8022186"/>
                  <a:ext cx="5010366" cy="4646903"/>
                  <a:chOff x="17219245" y="8105546"/>
                  <a:chExt cx="5010366" cy="4646903"/>
                </a:xfrm>
              </p:grpSpPr>
              <p:sp>
                <p:nvSpPr>
                  <p:cNvPr id="676" name="Shape 36">
                    <a:extLst>
                      <a:ext uri="{FF2B5EF4-FFF2-40B4-BE49-F238E27FC236}">
                        <a16:creationId xmlns:a16="http://schemas.microsoft.com/office/drawing/2014/main" id="{E3A6806F-7135-151F-9B0B-2DCA20B7C2B5}"/>
                      </a:ext>
                    </a:extLst>
                  </p:cNvPr>
                  <p:cNvSpPr/>
                  <p:nvPr/>
                </p:nvSpPr>
                <p:spPr>
                  <a:xfrm>
                    <a:off x="17219245" y="8105546"/>
                    <a:ext cx="5010366" cy="4646903"/>
                  </a:xfrm>
                  <a:prstGeom prst="roundRect">
                    <a:avLst>
                      <a:gd name="adj" fmla="val 2034"/>
                    </a:avLst>
                  </a:prstGeom>
                  <a:solidFill>
                    <a:srgbClr val="FFFFFF"/>
                  </a:solidFill>
                  <a:ln w="12700">
                    <a:solidFill>
                      <a:srgbClr val="DCE7EC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noProof="0" dirty="0">
                      <a:latin typeface="SF Pro Light"/>
                    </a:endParaRPr>
                  </a:p>
                </p:txBody>
              </p:sp>
              <p:sp>
                <p:nvSpPr>
                  <p:cNvPr id="677" name="Text 37">
                    <a:extLst>
                      <a:ext uri="{FF2B5EF4-FFF2-40B4-BE49-F238E27FC236}">
                        <a16:creationId xmlns:a16="http://schemas.microsoft.com/office/drawing/2014/main" id="{4949F897-5DE1-15D1-3784-F521AE8A63BE}"/>
                      </a:ext>
                    </a:extLst>
                  </p:cNvPr>
                  <p:cNvSpPr txBox="1"/>
                  <p:nvPr/>
                </p:nvSpPr>
                <p:spPr>
                  <a:xfrm>
                    <a:off x="17292686" y="8288426"/>
                    <a:ext cx="4443363" cy="493222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t"/>
                  <a:lstStyle/>
                  <a:p>
                    <a:pPr>
                      <a:lnSpc>
                        <a:spcPts val="1100"/>
                      </a:lnSpc>
                    </a:pPr>
                    <a:r>
                      <a:rPr lang="es-MX" sz="2000" b="1" noProof="0" dirty="0">
                        <a:solidFill>
                          <a:srgbClr val="7C8B94"/>
                        </a:solidFill>
                        <a:latin typeface="SF Pro Light"/>
                        <a:ea typeface="Arial" pitchFamily="34" charset="-122"/>
                        <a:cs typeface="Arial" pitchFamily="34" charset="-120"/>
                      </a:rPr>
                      <a:t>Características</a:t>
                    </a:r>
                    <a:endParaRPr lang="es-MX" sz="2000" b="1" noProof="0" dirty="0">
                      <a:latin typeface="SF Pro Light"/>
                    </a:endParaRPr>
                  </a:p>
                </p:txBody>
              </p:sp>
              <p:sp>
                <p:nvSpPr>
                  <p:cNvPr id="678" name="Text 38">
                    <a:extLst>
                      <a:ext uri="{FF2B5EF4-FFF2-40B4-BE49-F238E27FC236}">
                        <a16:creationId xmlns:a16="http://schemas.microsoft.com/office/drawing/2014/main" id="{C0D6DF13-8F47-8031-62A2-8CEC8B57633A}"/>
                      </a:ext>
                    </a:extLst>
                  </p:cNvPr>
                  <p:cNvSpPr txBox="1"/>
                  <p:nvPr/>
                </p:nvSpPr>
                <p:spPr>
                  <a:xfrm>
                    <a:off x="17292686" y="9136858"/>
                    <a:ext cx="4870833" cy="1210588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50800" tIns="50800" rIns="50800" bIns="50800" numCol="1" spcCol="38100" rtlCol="0" anchor="ctr">
                    <a:spAutoFit/>
                  </a:bodyPr>
                  <a:lstStyle>
                    <a:defPPr marL="0" marR="0" indent="0" algn="l" defTabSz="914400" rtl="0" fontAlgn="auto" latinLnBrk="1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kumimoji="0" sz="1800" b="0" i="0" u="none" strike="noStrike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</a:defRPr>
                    </a:defPPr>
                    <a:lvl1pPr lvl="0">
                      <a:lnSpc>
                        <a:spcPct val="100000"/>
                      </a:lnSpc>
                      <a:spcBef>
                        <a:spcPts val="0"/>
                      </a:spcBef>
                      <a:defRPr>
                        <a:solidFill>
                          <a:srgbClr val="0BA07A"/>
                        </a:solidFill>
                        <a:latin typeface="SF Pro Semibold" pitchFamily="2" charset="0"/>
                        <a:ea typeface="SF Pro Semibold" pitchFamily="2" charset="0"/>
                        <a:cs typeface="SF Pro Semibold" pitchFamily="2" charset="0"/>
                      </a:defRPr>
                    </a:lvl1pPr>
                  </a:lstStyle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50 timbres</a:t>
                    </a:r>
                  </a:p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Dashboard y calendario</a:t>
                    </a:r>
                  </a:p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Carga hasta 250 XML</a:t>
                    </a:r>
                  </a:p>
                </p:txBody>
              </p:sp>
            </p:grpSp>
            <p:sp>
              <p:nvSpPr>
                <p:cNvPr id="699" name="Shape 10">
                  <a:extLst>
                    <a:ext uri="{FF2B5EF4-FFF2-40B4-BE49-F238E27FC236}">
                      <a16:creationId xmlns:a16="http://schemas.microsoft.com/office/drawing/2014/main" id="{4C40560F-BFD7-7A69-BB0D-029E736685D6}"/>
                    </a:ext>
                  </a:extLst>
                </p:cNvPr>
                <p:cNvSpPr/>
                <p:nvPr/>
              </p:nvSpPr>
              <p:spPr>
                <a:xfrm>
                  <a:off x="2801409" y="7208807"/>
                  <a:ext cx="788932" cy="788932"/>
                </a:xfrm>
                <a:prstGeom prst="ellipse">
                  <a:avLst/>
                </a:prstGeom>
                <a:solidFill>
                  <a:srgbClr val="FFFFFF"/>
                </a:solidFill>
                <a:ln w="38100">
                  <a:solidFill>
                    <a:srgbClr val="9BDCC9"/>
                  </a:solidFill>
                  <a:prstDash val="solid"/>
                </a:ln>
              </p:spPr>
              <p:txBody>
                <a:bodyPr/>
                <a:lstStyle/>
                <a:p>
                  <a:endParaRPr lang="es-MX" noProof="0" dirty="0">
                    <a:latin typeface="SF Pro Light"/>
                  </a:endParaRPr>
                </a:p>
              </p:txBody>
            </p:sp>
            <p:sp>
              <p:nvSpPr>
                <p:cNvPr id="691" name="Text 11">
                  <a:extLst>
                    <a:ext uri="{FF2B5EF4-FFF2-40B4-BE49-F238E27FC236}">
                      <a16:creationId xmlns:a16="http://schemas.microsoft.com/office/drawing/2014/main" id="{B5F15690-FAFF-CB63-2D9D-41F0BE033169}"/>
                    </a:ext>
                  </a:extLst>
                </p:cNvPr>
                <p:cNvSpPr txBox="1"/>
                <p:nvPr/>
              </p:nvSpPr>
              <p:spPr>
                <a:xfrm>
                  <a:off x="2973992" y="7392596"/>
                  <a:ext cx="384048" cy="384048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marL="0" indent="0" algn="ctr">
                    <a:buNone/>
                  </a:pPr>
                  <a:r>
                    <a:rPr lang="es-MX" sz="2400" b="1" noProof="0" dirty="0">
                      <a:solidFill>
                        <a:srgbClr val="0E6B54"/>
                      </a:solidFill>
                      <a:latin typeface="SF Pro Light"/>
                      <a:ea typeface="Arial" pitchFamily="34" charset="-122"/>
                      <a:cs typeface="Arial" pitchFamily="34" charset="-120"/>
                    </a:rPr>
                    <a:t>1</a:t>
                  </a:r>
                  <a:endParaRPr lang="es-MX" sz="2400" noProof="0" dirty="0">
                    <a:latin typeface="SF Pro Light"/>
                  </a:endParaRPr>
                </a:p>
              </p:txBody>
            </p:sp>
          </p:grpSp>
        </p:grp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D12D3A49-5176-DD9C-4048-8FBF372035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090" y="2230407"/>
              <a:ext cx="767550" cy="767550"/>
            </a:xfrm>
            <a:prstGeom prst="rect">
              <a:avLst/>
            </a:prstGeom>
          </p:spPr>
        </p:pic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6891A751-3B12-A6B3-48AC-D936C4DE7755}"/>
              </a:ext>
            </a:extLst>
          </p:cNvPr>
          <p:cNvGrpSpPr/>
          <p:nvPr/>
        </p:nvGrpSpPr>
        <p:grpSpPr>
          <a:xfrm>
            <a:off x="5613400" y="2233881"/>
            <a:ext cx="6140678" cy="10442368"/>
            <a:chOff x="5613400" y="2233881"/>
            <a:chExt cx="6140678" cy="10442368"/>
          </a:xfrm>
        </p:grpSpPr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E1ED1234-1DCD-C15E-3881-921CAB8B5572}"/>
                </a:ext>
              </a:extLst>
            </p:cNvPr>
            <p:cNvGrpSpPr/>
            <p:nvPr/>
          </p:nvGrpSpPr>
          <p:grpSpPr>
            <a:xfrm>
              <a:off x="5613400" y="2455962"/>
              <a:ext cx="6140678" cy="10220287"/>
              <a:chOff x="5613400" y="2455962"/>
              <a:chExt cx="6140678" cy="10220287"/>
            </a:xfrm>
          </p:grpSpPr>
          <p:sp>
            <p:nvSpPr>
              <p:cNvPr id="682" name="Shape 3">
                <a:extLst>
                  <a:ext uri="{FF2B5EF4-FFF2-40B4-BE49-F238E27FC236}">
                    <a16:creationId xmlns:a16="http://schemas.microsoft.com/office/drawing/2014/main" id="{900C51E7-58FE-6759-1A47-12404EC83F0D}"/>
                  </a:ext>
                </a:extLst>
              </p:cNvPr>
              <p:cNvSpPr/>
              <p:nvPr/>
            </p:nvSpPr>
            <p:spPr>
              <a:xfrm>
                <a:off x="5613400" y="7574094"/>
                <a:ext cx="6021302" cy="202550"/>
              </a:xfrm>
              <a:prstGeom prst="rect">
                <a:avLst/>
              </a:prstGeom>
              <a:solidFill>
                <a:srgbClr val="3CC29E"/>
              </a:solidFill>
              <a:ln w="12700">
                <a:solidFill>
                  <a:srgbClr val="3CC29E"/>
                </a:solidFill>
                <a:prstDash val="solid"/>
              </a:ln>
            </p:spPr>
            <p:txBody>
              <a:bodyPr/>
              <a:lstStyle/>
              <a:p>
                <a:endParaRPr lang="es-MX" noProof="0" dirty="0">
                  <a:latin typeface="SF Pro Light"/>
                </a:endParaRPr>
              </a:p>
            </p:txBody>
          </p:sp>
          <p:grpSp>
            <p:nvGrpSpPr>
              <p:cNvPr id="4" name="Grupo 3">
                <a:extLst>
                  <a:ext uri="{FF2B5EF4-FFF2-40B4-BE49-F238E27FC236}">
                    <a16:creationId xmlns:a16="http://schemas.microsoft.com/office/drawing/2014/main" id="{0BECF58F-B1B0-8896-04C7-53922351B195}"/>
                  </a:ext>
                </a:extLst>
              </p:cNvPr>
              <p:cNvGrpSpPr/>
              <p:nvPr/>
            </p:nvGrpSpPr>
            <p:grpSpPr>
              <a:xfrm>
                <a:off x="6714235" y="2455962"/>
                <a:ext cx="5039843" cy="10220287"/>
                <a:chOff x="6714235" y="2455962"/>
                <a:chExt cx="5039843" cy="10220287"/>
              </a:xfrm>
            </p:grpSpPr>
            <p:grpSp>
              <p:nvGrpSpPr>
                <p:cNvPr id="629" name="Grupo 628">
                  <a:extLst>
                    <a:ext uri="{FF2B5EF4-FFF2-40B4-BE49-F238E27FC236}">
                      <a16:creationId xmlns:a16="http://schemas.microsoft.com/office/drawing/2014/main" id="{6A4516F8-8561-F3B6-6698-D87D01C8D54A}"/>
                    </a:ext>
                  </a:extLst>
                </p:cNvPr>
                <p:cNvGrpSpPr/>
                <p:nvPr/>
              </p:nvGrpSpPr>
              <p:grpSpPr>
                <a:xfrm>
                  <a:off x="6735286" y="2455962"/>
                  <a:ext cx="4968264" cy="1719072"/>
                  <a:chOff x="3733800" y="2760762"/>
                  <a:chExt cx="2697480" cy="1719072"/>
                </a:xfrm>
              </p:grpSpPr>
              <p:sp>
                <p:nvSpPr>
                  <p:cNvPr id="582" name="Shape 10">
                    <a:extLst>
                      <a:ext uri="{FF2B5EF4-FFF2-40B4-BE49-F238E27FC236}">
                        <a16:creationId xmlns:a16="http://schemas.microsoft.com/office/drawing/2014/main" id="{F4E8320B-4E95-E5B3-68A7-72531D411574}"/>
                      </a:ext>
                    </a:extLst>
                  </p:cNvPr>
                  <p:cNvSpPr/>
                  <p:nvPr/>
                </p:nvSpPr>
                <p:spPr>
                  <a:xfrm>
                    <a:off x="3733800" y="2760762"/>
                    <a:ext cx="2697480" cy="566928"/>
                  </a:xfrm>
                  <a:prstGeom prst="roundRect">
                    <a:avLst>
                      <a:gd name="adj" fmla="val 9677"/>
                    </a:avLst>
                  </a:prstGeom>
                  <a:solidFill>
                    <a:srgbClr val="3CC29E"/>
                  </a:solidFill>
                  <a:ln w="12700">
                    <a:solidFill>
                      <a:srgbClr val="3CC29E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584" name="Text 11">
                    <a:extLst>
                      <a:ext uri="{FF2B5EF4-FFF2-40B4-BE49-F238E27FC236}">
                        <a16:creationId xmlns:a16="http://schemas.microsoft.com/office/drawing/2014/main" id="{65B6A052-2E77-E115-D00A-025272EE130E}"/>
                      </a:ext>
                    </a:extLst>
                  </p:cNvPr>
                  <p:cNvSpPr txBox="1"/>
                  <p:nvPr/>
                </p:nvSpPr>
                <p:spPr>
                  <a:xfrm>
                    <a:off x="4032690" y="2760762"/>
                    <a:ext cx="2331720" cy="566928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ctr"/>
                  <a:lstStyle/>
                  <a:p>
                    <a:pPr marL="0" indent="0">
                      <a:buNone/>
                    </a:pPr>
                    <a:r>
                      <a:rPr lang="es-MX" sz="2000" b="1" noProof="0" dirty="0">
                        <a:solidFill>
                          <a:srgbClr val="FFFFFF"/>
                        </a:solidFill>
                        <a:latin typeface="SF Pro Light"/>
                        <a:ea typeface="Arial" pitchFamily="34" charset="-122"/>
                        <a:cs typeface="Arial" pitchFamily="34" charset="-120"/>
                      </a:rPr>
                      <a:t>Micro y pequeña</a:t>
                    </a:r>
                    <a:endParaRPr lang="es-MX" sz="2000" noProof="0" dirty="0">
                      <a:latin typeface="SF Pro Light"/>
                    </a:endParaRPr>
                  </a:p>
                </p:txBody>
              </p:sp>
              <p:sp>
                <p:nvSpPr>
                  <p:cNvPr id="586" name="Shape 12">
                    <a:extLst>
                      <a:ext uri="{FF2B5EF4-FFF2-40B4-BE49-F238E27FC236}">
                        <a16:creationId xmlns:a16="http://schemas.microsoft.com/office/drawing/2014/main" id="{20AEC096-BBF1-A71E-AE62-548E9B16CB19}"/>
                      </a:ext>
                    </a:extLst>
                  </p:cNvPr>
                  <p:cNvSpPr/>
                  <p:nvPr/>
                </p:nvSpPr>
                <p:spPr>
                  <a:xfrm>
                    <a:off x="3733800" y="3455706"/>
                    <a:ext cx="640080" cy="82296"/>
                  </a:xfrm>
                  <a:prstGeom prst="rect">
                    <a:avLst/>
                  </a:prstGeom>
                  <a:solidFill>
                    <a:srgbClr val="2FAE8B"/>
                  </a:solidFill>
                  <a:ln w="12700">
                    <a:solidFill>
                      <a:srgbClr val="2FAE8B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588" name="Shape 13">
                    <a:extLst>
                      <a:ext uri="{FF2B5EF4-FFF2-40B4-BE49-F238E27FC236}">
                        <a16:creationId xmlns:a16="http://schemas.microsoft.com/office/drawing/2014/main" id="{456856F2-4777-5B61-14A7-CADECFD46187}"/>
                      </a:ext>
                    </a:extLst>
                  </p:cNvPr>
                  <p:cNvSpPr/>
                  <p:nvPr/>
                </p:nvSpPr>
                <p:spPr>
                  <a:xfrm>
                    <a:off x="4419600" y="3455706"/>
                    <a:ext cx="640080" cy="82296"/>
                  </a:xfrm>
                  <a:prstGeom prst="rect">
                    <a:avLst/>
                  </a:prstGeom>
                  <a:solidFill>
                    <a:srgbClr val="2FAE8B"/>
                  </a:solidFill>
                  <a:ln w="12700">
                    <a:solidFill>
                      <a:srgbClr val="2FAE8B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590" name="Shape 14">
                    <a:extLst>
                      <a:ext uri="{FF2B5EF4-FFF2-40B4-BE49-F238E27FC236}">
                        <a16:creationId xmlns:a16="http://schemas.microsoft.com/office/drawing/2014/main" id="{356A4A28-EDF9-85AB-1862-C858DCBD4485}"/>
                      </a:ext>
                    </a:extLst>
                  </p:cNvPr>
                  <p:cNvSpPr/>
                  <p:nvPr/>
                </p:nvSpPr>
                <p:spPr>
                  <a:xfrm>
                    <a:off x="5105400" y="3455706"/>
                    <a:ext cx="640080" cy="82296"/>
                  </a:xfrm>
                  <a:prstGeom prst="rect">
                    <a:avLst/>
                  </a:prstGeom>
                  <a:solidFill>
                    <a:srgbClr val="DCE7EC"/>
                  </a:solidFill>
                  <a:ln w="12700">
                    <a:solidFill>
                      <a:srgbClr val="DCE7EC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592" name="Shape 15">
                    <a:extLst>
                      <a:ext uri="{FF2B5EF4-FFF2-40B4-BE49-F238E27FC236}">
                        <a16:creationId xmlns:a16="http://schemas.microsoft.com/office/drawing/2014/main" id="{1121A6DF-F2F1-533F-7A9B-CD60BE4DD2A1}"/>
                      </a:ext>
                    </a:extLst>
                  </p:cNvPr>
                  <p:cNvSpPr/>
                  <p:nvPr/>
                </p:nvSpPr>
                <p:spPr>
                  <a:xfrm>
                    <a:off x="5791200" y="3455706"/>
                    <a:ext cx="640080" cy="82296"/>
                  </a:xfrm>
                  <a:prstGeom prst="rect">
                    <a:avLst/>
                  </a:prstGeom>
                  <a:solidFill>
                    <a:srgbClr val="DCE7EC"/>
                  </a:solidFill>
                  <a:ln w="12700">
                    <a:solidFill>
                      <a:srgbClr val="DCE7EC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594" name="Text 16">
                    <a:extLst>
                      <a:ext uri="{FF2B5EF4-FFF2-40B4-BE49-F238E27FC236}">
                        <a16:creationId xmlns:a16="http://schemas.microsoft.com/office/drawing/2014/main" id="{D93C53E0-95B2-D836-D635-725565B48BB9}"/>
                      </a:ext>
                    </a:extLst>
                  </p:cNvPr>
                  <p:cNvSpPr txBox="1"/>
                  <p:nvPr/>
                </p:nvSpPr>
                <p:spPr>
                  <a:xfrm>
                    <a:off x="3733800" y="3675162"/>
                    <a:ext cx="2697480" cy="256032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ctr"/>
                  <a:lstStyle/>
                  <a:p>
                    <a:pPr marL="0" indent="0">
                      <a:buNone/>
                    </a:pPr>
                    <a:r>
                      <a:rPr lang="es-MX" sz="2000" b="1" noProof="0" dirty="0">
                        <a:solidFill>
                          <a:srgbClr val="0BA07A"/>
                        </a:solidFill>
                        <a:latin typeface="SF Pro Light"/>
                        <a:ea typeface="Arial" pitchFamily="34" charset="-122"/>
                        <a:cs typeface="Arial" pitchFamily="34" charset="-120"/>
                      </a:rPr>
                      <a:t>Necesito vender</a:t>
                    </a:r>
                    <a:endParaRPr lang="es-MX" sz="2000" noProof="0" dirty="0">
                      <a:solidFill>
                        <a:srgbClr val="0BA07A"/>
                      </a:solidFill>
                      <a:latin typeface="SF Pro Light"/>
                    </a:endParaRPr>
                  </a:p>
                </p:txBody>
              </p:sp>
              <p:sp>
                <p:nvSpPr>
                  <p:cNvPr id="596" name="Text 17">
                    <a:extLst>
                      <a:ext uri="{FF2B5EF4-FFF2-40B4-BE49-F238E27FC236}">
                        <a16:creationId xmlns:a16="http://schemas.microsoft.com/office/drawing/2014/main" id="{24B0B467-13B2-1CF6-9862-2B662624C583}"/>
                      </a:ext>
                    </a:extLst>
                  </p:cNvPr>
                  <p:cNvSpPr txBox="1"/>
                  <p:nvPr/>
                </p:nvSpPr>
                <p:spPr>
                  <a:xfrm>
                    <a:off x="3733800" y="3931194"/>
                    <a:ext cx="2697480" cy="548640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t"/>
                  <a:lstStyle/>
                  <a:p>
                    <a:pPr marL="0" indent="0">
                      <a:lnSpc>
                        <a:spcPct val="100000"/>
                      </a:lnSpc>
                      <a:buNone/>
                    </a:pPr>
                    <a:r>
                      <a:rPr lang="es-MX" sz="1800" noProof="0" dirty="0">
                        <a:solidFill>
                          <a:srgbClr val="5B5B5B"/>
                        </a:solidFill>
                        <a:latin typeface="SF Pro Light"/>
                        <a:ea typeface="Arial" pitchFamily="34" charset="-122"/>
                        <a:cs typeface="Arial" pitchFamily="34" charset="-120"/>
                      </a:rPr>
                      <a:t>Cotizo, levanto pedidos y mido a mis agentes.</a:t>
                    </a:r>
                    <a:endParaRPr lang="es-MX" sz="1800" noProof="0" dirty="0">
                      <a:latin typeface="SF Pro Light"/>
                    </a:endParaRPr>
                  </a:p>
                </p:txBody>
              </p:sp>
            </p:grpSp>
            <p:sp>
              <p:nvSpPr>
                <p:cNvPr id="640" name="Text 15">
                  <a:extLst>
                    <a:ext uri="{FF2B5EF4-FFF2-40B4-BE49-F238E27FC236}">
                      <a16:creationId xmlns:a16="http://schemas.microsoft.com/office/drawing/2014/main" id="{8A90EF31-777E-8930-1247-B708511F08EA}"/>
                    </a:ext>
                  </a:extLst>
                </p:cNvPr>
                <p:cNvSpPr txBox="1"/>
                <p:nvPr/>
              </p:nvSpPr>
              <p:spPr>
                <a:xfrm>
                  <a:off x="6735286" y="4472093"/>
                  <a:ext cx="2697480" cy="219456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marL="0" indent="0">
                    <a:buNone/>
                  </a:pPr>
                  <a:r>
                    <a:rPr lang="es-MX" sz="2400" b="1" u="sng" noProof="0" dirty="0">
                      <a:solidFill>
                        <a:srgbClr val="0E6B54"/>
                      </a:solidFill>
                      <a:latin typeface="SF Pro Light"/>
                      <a:ea typeface="Arial" pitchFamily="34" charset="-122"/>
                      <a:cs typeface="Arial" pitchFamily="34" charset="-120"/>
                    </a:rPr>
                    <a:t>Edición Inicial</a:t>
                  </a:r>
                  <a:endParaRPr lang="es-MX" sz="2400" u="sng" noProof="0" dirty="0">
                    <a:solidFill>
                      <a:srgbClr val="0E6B54"/>
                    </a:solidFill>
                    <a:latin typeface="SF Pro Light"/>
                  </a:endParaRPr>
                </a:p>
              </p:txBody>
            </p:sp>
            <p:sp>
              <p:nvSpPr>
                <p:cNvPr id="642" name="Text 16">
                  <a:extLst>
                    <a:ext uri="{FF2B5EF4-FFF2-40B4-BE49-F238E27FC236}">
                      <a16:creationId xmlns:a16="http://schemas.microsoft.com/office/drawing/2014/main" id="{633D5C3A-F351-8A52-B4E9-D4BAEB1F0CDC}"/>
                    </a:ext>
                  </a:extLst>
                </p:cNvPr>
                <p:cNvSpPr txBox="1"/>
                <p:nvPr/>
              </p:nvSpPr>
              <p:spPr>
                <a:xfrm>
                  <a:off x="6777830" y="5166570"/>
                  <a:ext cx="4925720" cy="1001014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t"/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algn="just">
                    <a:lnSpc>
                      <a:spcPct val="100000"/>
                    </a:lnSpc>
                    <a:defRPr sz="2800" b="1">
                      <a:solidFill>
                        <a:srgbClr val="0BA07A"/>
                      </a:solidFill>
                      <a:latin typeface="Arial" pitchFamily="34" charset="0"/>
                      <a:ea typeface="Arial" pitchFamily="34" charset="-122"/>
                      <a:cs typeface="Arial" pitchFamily="34" charset="-120"/>
                    </a:defRPr>
                  </a:lvl1pPr>
                </a:lstStyle>
                <a:p>
                  <a:r>
                    <a:rPr lang="es-MX" sz="2400" noProof="0" dirty="0">
                      <a:latin typeface="SF Pro Light"/>
                    </a:rPr>
                    <a:t>Timbrado ilimitado en el momento que lo necesites</a:t>
                  </a:r>
                </a:p>
              </p:txBody>
            </p:sp>
            <p:sp>
              <p:nvSpPr>
                <p:cNvPr id="644" name="Text 17">
                  <a:extLst>
                    <a:ext uri="{FF2B5EF4-FFF2-40B4-BE49-F238E27FC236}">
                      <a16:creationId xmlns:a16="http://schemas.microsoft.com/office/drawing/2014/main" id="{E14EA586-E1A7-8B7D-50E3-63B9E9E7C242}"/>
                    </a:ext>
                  </a:extLst>
                </p:cNvPr>
                <p:cNvSpPr txBox="1"/>
                <p:nvPr/>
              </p:nvSpPr>
              <p:spPr>
                <a:xfrm>
                  <a:off x="6858626" y="6014408"/>
                  <a:ext cx="4895452" cy="505566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t"/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algn="just">
                    <a:lnSpc>
                      <a:spcPct val="100000"/>
                    </a:lnSpc>
                    <a:defRPr sz="2400">
                      <a:solidFill>
                        <a:srgbClr val="5B5B5B"/>
                      </a:solidFill>
                      <a:latin typeface="Arial" pitchFamily="34" charset="0"/>
                      <a:ea typeface="Arial" pitchFamily="34" charset="-122"/>
                      <a:cs typeface="Arial" pitchFamily="34" charset="-120"/>
                    </a:defRPr>
                  </a:lvl1pPr>
                </a:lstStyle>
                <a:p>
                  <a:r>
                    <a:rPr lang="es-MX" sz="2000" noProof="0" dirty="0">
                      <a:latin typeface="SF Pro Light"/>
                    </a:rPr>
                    <a:t>Especial para empresas que no se quieren preocupar por la cantidad de timbres</a:t>
                  </a:r>
                </a:p>
              </p:txBody>
            </p:sp>
            <p:grpSp>
              <p:nvGrpSpPr>
                <p:cNvPr id="671" name="Grupo 670">
                  <a:extLst>
                    <a:ext uri="{FF2B5EF4-FFF2-40B4-BE49-F238E27FC236}">
                      <a16:creationId xmlns:a16="http://schemas.microsoft.com/office/drawing/2014/main" id="{2434FDEC-6CB3-232A-CF4E-C0E1FFF387C5}"/>
                    </a:ext>
                  </a:extLst>
                </p:cNvPr>
                <p:cNvGrpSpPr/>
                <p:nvPr/>
              </p:nvGrpSpPr>
              <p:grpSpPr>
                <a:xfrm>
                  <a:off x="6714235" y="8029346"/>
                  <a:ext cx="5010366" cy="4646903"/>
                  <a:chOff x="17219245" y="8105546"/>
                  <a:chExt cx="5010366" cy="4646903"/>
                </a:xfrm>
              </p:grpSpPr>
              <p:sp>
                <p:nvSpPr>
                  <p:cNvPr id="672" name="Shape 36">
                    <a:extLst>
                      <a:ext uri="{FF2B5EF4-FFF2-40B4-BE49-F238E27FC236}">
                        <a16:creationId xmlns:a16="http://schemas.microsoft.com/office/drawing/2014/main" id="{72EBB3C3-985E-54A6-52CC-CAB5EC6D8B69}"/>
                      </a:ext>
                    </a:extLst>
                  </p:cNvPr>
                  <p:cNvSpPr/>
                  <p:nvPr/>
                </p:nvSpPr>
                <p:spPr>
                  <a:xfrm>
                    <a:off x="17219245" y="8105546"/>
                    <a:ext cx="5010366" cy="4646903"/>
                  </a:xfrm>
                  <a:prstGeom prst="roundRect">
                    <a:avLst>
                      <a:gd name="adj" fmla="val 2034"/>
                    </a:avLst>
                  </a:prstGeom>
                  <a:solidFill>
                    <a:srgbClr val="FFFFFF"/>
                  </a:solidFill>
                  <a:ln w="12700">
                    <a:solidFill>
                      <a:srgbClr val="DCE7EC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noProof="0" dirty="0">
                      <a:latin typeface="SF Pro Light"/>
                    </a:endParaRPr>
                  </a:p>
                </p:txBody>
              </p:sp>
              <p:sp>
                <p:nvSpPr>
                  <p:cNvPr id="673" name="Text 37">
                    <a:extLst>
                      <a:ext uri="{FF2B5EF4-FFF2-40B4-BE49-F238E27FC236}">
                        <a16:creationId xmlns:a16="http://schemas.microsoft.com/office/drawing/2014/main" id="{C8958BAC-D88A-6931-1E0B-5C2939E20CFD}"/>
                      </a:ext>
                    </a:extLst>
                  </p:cNvPr>
                  <p:cNvSpPr txBox="1"/>
                  <p:nvPr/>
                </p:nvSpPr>
                <p:spPr>
                  <a:xfrm>
                    <a:off x="17292686" y="8288426"/>
                    <a:ext cx="4443363" cy="493222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t"/>
                  <a:lstStyle/>
                  <a:p>
                    <a:pPr>
                      <a:lnSpc>
                        <a:spcPts val="1100"/>
                      </a:lnSpc>
                    </a:pPr>
                    <a:r>
                      <a:rPr lang="es-MX" sz="2000" b="1" noProof="0" dirty="0">
                        <a:solidFill>
                          <a:srgbClr val="7C8B94"/>
                        </a:solidFill>
                        <a:latin typeface="SF Pro Light"/>
                        <a:ea typeface="Arial" pitchFamily="34" charset="-122"/>
                        <a:cs typeface="Arial" pitchFamily="34" charset="-120"/>
                      </a:rPr>
                      <a:t>Características</a:t>
                    </a:r>
                    <a:endParaRPr lang="es-MX" sz="2000" b="1" noProof="0" dirty="0">
                      <a:latin typeface="SF Pro Light"/>
                    </a:endParaRPr>
                  </a:p>
                </p:txBody>
              </p:sp>
              <p:sp>
                <p:nvSpPr>
                  <p:cNvPr id="674" name="Text 38">
                    <a:extLst>
                      <a:ext uri="{FF2B5EF4-FFF2-40B4-BE49-F238E27FC236}">
                        <a16:creationId xmlns:a16="http://schemas.microsoft.com/office/drawing/2014/main" id="{A2D166AB-488D-2B43-0961-BF036E753D1B}"/>
                      </a:ext>
                    </a:extLst>
                  </p:cNvPr>
                  <p:cNvSpPr txBox="1"/>
                  <p:nvPr/>
                </p:nvSpPr>
                <p:spPr>
                  <a:xfrm>
                    <a:off x="17293845" y="9129698"/>
                    <a:ext cx="4870833" cy="1210588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50800" tIns="50800" rIns="50800" bIns="50800" numCol="1" spcCol="38100" rtlCol="0" anchor="ctr">
                    <a:spAutoFit/>
                  </a:bodyPr>
                  <a:lstStyle>
                    <a:defPPr marL="0" marR="0" indent="0" algn="l" defTabSz="914400" rtl="0" fontAlgn="auto" latinLnBrk="1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kumimoji="0" sz="1800" b="0" i="0" u="none" strike="noStrike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</a:defRPr>
                    </a:defPPr>
                    <a:lvl1pPr lvl="0">
                      <a:lnSpc>
                        <a:spcPct val="100000"/>
                      </a:lnSpc>
                      <a:spcBef>
                        <a:spcPts val="0"/>
                      </a:spcBef>
                      <a:defRPr>
                        <a:solidFill>
                          <a:srgbClr val="0BA07A"/>
                        </a:solidFill>
                        <a:latin typeface="SF Pro Semibold" pitchFamily="2" charset="0"/>
                        <a:ea typeface="SF Pro Semibold" pitchFamily="2" charset="0"/>
                        <a:cs typeface="SF Pro Semibold" pitchFamily="2" charset="0"/>
                      </a:defRPr>
                    </a:lvl1pPr>
                  </a:lstStyle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Timbrado ilimitado</a:t>
                    </a:r>
                  </a:p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Carga hasta 500 XML</a:t>
                    </a:r>
                  </a:p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CONTPAQi Mi Factura®</a:t>
                    </a:r>
                  </a:p>
                </p:txBody>
              </p:sp>
            </p:grpSp>
            <p:sp>
              <p:nvSpPr>
                <p:cNvPr id="701" name="Shape 18">
                  <a:extLst>
                    <a:ext uri="{FF2B5EF4-FFF2-40B4-BE49-F238E27FC236}">
                      <a16:creationId xmlns:a16="http://schemas.microsoft.com/office/drawing/2014/main" id="{9D6BEE52-EFED-BFA1-F800-E8E2D5951609}"/>
                    </a:ext>
                  </a:extLst>
                </p:cNvPr>
                <p:cNvSpPr/>
                <p:nvPr/>
              </p:nvSpPr>
              <p:spPr>
                <a:xfrm>
                  <a:off x="7121949" y="7227095"/>
                  <a:ext cx="788932" cy="788932"/>
                </a:xfrm>
                <a:prstGeom prst="ellipse">
                  <a:avLst/>
                </a:prstGeom>
                <a:solidFill>
                  <a:srgbClr val="FFFFFF"/>
                </a:solidFill>
                <a:ln w="38100">
                  <a:solidFill>
                    <a:srgbClr val="3CC29E"/>
                  </a:solidFill>
                  <a:prstDash val="solid"/>
                </a:ln>
              </p:spPr>
              <p:txBody>
                <a:bodyPr/>
                <a:lstStyle/>
                <a:p>
                  <a:endParaRPr lang="es-MX" noProof="0" dirty="0">
                    <a:latin typeface="SF Pro Light"/>
                  </a:endParaRPr>
                </a:p>
              </p:txBody>
            </p:sp>
            <p:sp>
              <p:nvSpPr>
                <p:cNvPr id="693" name="Text 19">
                  <a:extLst>
                    <a:ext uri="{FF2B5EF4-FFF2-40B4-BE49-F238E27FC236}">
                      <a16:creationId xmlns:a16="http://schemas.microsoft.com/office/drawing/2014/main" id="{35E8ADEA-F037-6E9E-9484-A93D18EF1683}"/>
                    </a:ext>
                  </a:extLst>
                </p:cNvPr>
                <p:cNvSpPr txBox="1"/>
                <p:nvPr/>
              </p:nvSpPr>
              <p:spPr>
                <a:xfrm>
                  <a:off x="7351602" y="7372926"/>
                  <a:ext cx="384048" cy="384048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marL="0" indent="0" algn="ctr">
                    <a:buNone/>
                  </a:pPr>
                  <a:r>
                    <a:rPr lang="es-MX" sz="2400" b="1" noProof="0" dirty="0">
                      <a:solidFill>
                        <a:srgbClr val="0E6B54"/>
                      </a:solidFill>
                      <a:latin typeface="SF Pro Light"/>
                      <a:ea typeface="Arial" pitchFamily="34" charset="-122"/>
                      <a:cs typeface="Arial" pitchFamily="34" charset="-120"/>
                    </a:rPr>
                    <a:t>2</a:t>
                  </a:r>
                  <a:endParaRPr lang="es-MX" sz="2400" noProof="0" dirty="0">
                    <a:latin typeface="SF Pro Light"/>
                  </a:endParaRPr>
                </a:p>
              </p:txBody>
            </p:sp>
          </p:grpSp>
        </p:grpSp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1AD9405F-5711-E1B9-E0E8-B0E3A55106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08825" y="2233881"/>
              <a:ext cx="763355" cy="763355"/>
            </a:xfrm>
            <a:prstGeom prst="rect">
              <a:avLst/>
            </a:prstGeom>
          </p:spPr>
        </p:pic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7162E538-9CE9-EEB6-E03A-B3DEBE8AB369}"/>
              </a:ext>
            </a:extLst>
          </p:cNvPr>
          <p:cNvGrpSpPr/>
          <p:nvPr/>
        </p:nvGrpSpPr>
        <p:grpSpPr>
          <a:xfrm>
            <a:off x="11634702" y="2235279"/>
            <a:ext cx="5353370" cy="10440970"/>
            <a:chOff x="11634702" y="2235279"/>
            <a:chExt cx="5353370" cy="10440970"/>
          </a:xfrm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4725540A-DBC2-2836-86B3-8030BD5AAF9B}"/>
                </a:ext>
              </a:extLst>
            </p:cNvPr>
            <p:cNvGrpSpPr/>
            <p:nvPr/>
          </p:nvGrpSpPr>
          <p:grpSpPr>
            <a:xfrm>
              <a:off x="11634702" y="2455962"/>
              <a:ext cx="5353370" cy="10220287"/>
              <a:chOff x="11634702" y="2455962"/>
              <a:chExt cx="5353370" cy="10220287"/>
            </a:xfrm>
          </p:grpSpPr>
          <p:sp>
            <p:nvSpPr>
              <p:cNvPr id="684" name="Shape 4">
                <a:extLst>
                  <a:ext uri="{FF2B5EF4-FFF2-40B4-BE49-F238E27FC236}">
                    <a16:creationId xmlns:a16="http://schemas.microsoft.com/office/drawing/2014/main" id="{894929D0-4000-CFD0-AC2D-0CA083BF765E}"/>
                  </a:ext>
                </a:extLst>
              </p:cNvPr>
              <p:cNvSpPr/>
              <p:nvPr/>
            </p:nvSpPr>
            <p:spPr>
              <a:xfrm>
                <a:off x="11634702" y="7574094"/>
                <a:ext cx="4895452" cy="202550"/>
              </a:xfrm>
              <a:prstGeom prst="rect">
                <a:avLst/>
              </a:prstGeom>
              <a:solidFill>
                <a:srgbClr val="2FAE8B"/>
              </a:solidFill>
              <a:ln w="12700">
                <a:solidFill>
                  <a:srgbClr val="2FAE8B"/>
                </a:solidFill>
                <a:prstDash val="solid"/>
              </a:ln>
            </p:spPr>
            <p:txBody>
              <a:bodyPr/>
              <a:lstStyle/>
              <a:p>
                <a:endParaRPr lang="es-MX" noProof="0" dirty="0">
                  <a:latin typeface="SF Pro Light"/>
                </a:endParaRPr>
              </a:p>
            </p:txBody>
          </p:sp>
          <p:grpSp>
            <p:nvGrpSpPr>
              <p:cNvPr id="3" name="Grupo 2">
                <a:extLst>
                  <a:ext uri="{FF2B5EF4-FFF2-40B4-BE49-F238E27FC236}">
                    <a16:creationId xmlns:a16="http://schemas.microsoft.com/office/drawing/2014/main" id="{1DA90CB6-F262-7433-72C1-A4E38A608373}"/>
                  </a:ext>
                </a:extLst>
              </p:cNvPr>
              <p:cNvGrpSpPr/>
              <p:nvPr/>
            </p:nvGrpSpPr>
            <p:grpSpPr>
              <a:xfrm>
                <a:off x="11965430" y="2455962"/>
                <a:ext cx="5022642" cy="10220287"/>
                <a:chOff x="11965430" y="2455962"/>
                <a:chExt cx="5022642" cy="10220287"/>
              </a:xfrm>
            </p:grpSpPr>
            <p:grpSp>
              <p:nvGrpSpPr>
                <p:cNvPr id="631" name="Grupo 630">
                  <a:extLst>
                    <a:ext uri="{FF2B5EF4-FFF2-40B4-BE49-F238E27FC236}">
                      <a16:creationId xmlns:a16="http://schemas.microsoft.com/office/drawing/2014/main" id="{3123EDBF-DD50-0D43-E5EC-3CF03217233E}"/>
                    </a:ext>
                  </a:extLst>
                </p:cNvPr>
                <p:cNvGrpSpPr/>
                <p:nvPr/>
              </p:nvGrpSpPr>
              <p:grpSpPr>
                <a:xfrm>
                  <a:off x="12007535" y="2455962"/>
                  <a:ext cx="4973119" cy="1719072"/>
                  <a:chOff x="6614160" y="2760762"/>
                  <a:chExt cx="2700116" cy="1719072"/>
                </a:xfrm>
              </p:grpSpPr>
              <p:sp>
                <p:nvSpPr>
                  <p:cNvPr id="598" name="Shape 18">
                    <a:extLst>
                      <a:ext uri="{FF2B5EF4-FFF2-40B4-BE49-F238E27FC236}">
                        <a16:creationId xmlns:a16="http://schemas.microsoft.com/office/drawing/2014/main" id="{BF4F99FC-8D72-5788-EE57-6F26AE53463C}"/>
                      </a:ext>
                    </a:extLst>
                  </p:cNvPr>
                  <p:cNvSpPr/>
                  <p:nvPr/>
                </p:nvSpPr>
                <p:spPr>
                  <a:xfrm>
                    <a:off x="6614160" y="2760762"/>
                    <a:ext cx="2697480" cy="566928"/>
                  </a:xfrm>
                  <a:prstGeom prst="roundRect">
                    <a:avLst>
                      <a:gd name="adj" fmla="val 9677"/>
                    </a:avLst>
                  </a:prstGeom>
                  <a:solidFill>
                    <a:srgbClr val="2FAE8B"/>
                  </a:solidFill>
                  <a:ln w="12700">
                    <a:solidFill>
                      <a:srgbClr val="2FAE8B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600" name="Text 19">
                    <a:extLst>
                      <a:ext uri="{FF2B5EF4-FFF2-40B4-BE49-F238E27FC236}">
                        <a16:creationId xmlns:a16="http://schemas.microsoft.com/office/drawing/2014/main" id="{6874D3F1-F73E-0500-9628-8DB7B87FAFC6}"/>
                      </a:ext>
                    </a:extLst>
                  </p:cNvPr>
                  <p:cNvSpPr txBox="1"/>
                  <p:nvPr/>
                </p:nvSpPr>
                <p:spPr>
                  <a:xfrm>
                    <a:off x="6982556" y="2760762"/>
                    <a:ext cx="2331720" cy="566928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ctr"/>
                  <a:lstStyle/>
                  <a:p>
                    <a:pPr marL="0" indent="0">
                      <a:buNone/>
                    </a:pPr>
                    <a:r>
                      <a:rPr lang="es-MX" sz="2000" b="1" noProof="0" dirty="0">
                        <a:solidFill>
                          <a:srgbClr val="FFFFFF"/>
                        </a:solidFill>
                        <a:latin typeface="SF Pro Light"/>
                        <a:ea typeface="Arial" pitchFamily="34" charset="-122"/>
                        <a:cs typeface="Arial" pitchFamily="34" charset="-120"/>
                      </a:rPr>
                      <a:t>Pequeña y mediana</a:t>
                    </a:r>
                    <a:endParaRPr lang="es-MX" sz="2000" noProof="0" dirty="0">
                      <a:latin typeface="SF Pro Light"/>
                    </a:endParaRPr>
                  </a:p>
                </p:txBody>
              </p:sp>
              <p:sp>
                <p:nvSpPr>
                  <p:cNvPr id="602" name="Shape 20">
                    <a:extLst>
                      <a:ext uri="{FF2B5EF4-FFF2-40B4-BE49-F238E27FC236}">
                        <a16:creationId xmlns:a16="http://schemas.microsoft.com/office/drawing/2014/main" id="{7BF00009-1290-A9FE-92C8-86C756090DE3}"/>
                      </a:ext>
                    </a:extLst>
                  </p:cNvPr>
                  <p:cNvSpPr/>
                  <p:nvPr/>
                </p:nvSpPr>
                <p:spPr>
                  <a:xfrm>
                    <a:off x="6614160" y="3455706"/>
                    <a:ext cx="640080" cy="82296"/>
                  </a:xfrm>
                  <a:prstGeom prst="rect">
                    <a:avLst/>
                  </a:prstGeom>
                  <a:solidFill>
                    <a:srgbClr val="2FAE8B"/>
                  </a:solidFill>
                  <a:ln w="12700">
                    <a:solidFill>
                      <a:srgbClr val="2FAE8B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604" name="Shape 21">
                    <a:extLst>
                      <a:ext uri="{FF2B5EF4-FFF2-40B4-BE49-F238E27FC236}">
                        <a16:creationId xmlns:a16="http://schemas.microsoft.com/office/drawing/2014/main" id="{0711B2A6-5756-59BC-1460-4A95516A9981}"/>
                      </a:ext>
                    </a:extLst>
                  </p:cNvPr>
                  <p:cNvSpPr/>
                  <p:nvPr/>
                </p:nvSpPr>
                <p:spPr>
                  <a:xfrm>
                    <a:off x="7299960" y="3455706"/>
                    <a:ext cx="640080" cy="82296"/>
                  </a:xfrm>
                  <a:prstGeom prst="rect">
                    <a:avLst/>
                  </a:prstGeom>
                  <a:solidFill>
                    <a:srgbClr val="2FAE8B"/>
                  </a:solidFill>
                  <a:ln w="12700">
                    <a:solidFill>
                      <a:srgbClr val="2FAE8B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606" name="Shape 22">
                    <a:extLst>
                      <a:ext uri="{FF2B5EF4-FFF2-40B4-BE49-F238E27FC236}">
                        <a16:creationId xmlns:a16="http://schemas.microsoft.com/office/drawing/2014/main" id="{07C7BA86-9DBD-3D0C-1C7C-9A114671377F}"/>
                      </a:ext>
                    </a:extLst>
                  </p:cNvPr>
                  <p:cNvSpPr/>
                  <p:nvPr/>
                </p:nvSpPr>
                <p:spPr>
                  <a:xfrm>
                    <a:off x="7985760" y="3455706"/>
                    <a:ext cx="640080" cy="82296"/>
                  </a:xfrm>
                  <a:prstGeom prst="rect">
                    <a:avLst/>
                  </a:prstGeom>
                  <a:solidFill>
                    <a:srgbClr val="2FAE8B"/>
                  </a:solidFill>
                  <a:ln w="12700">
                    <a:solidFill>
                      <a:srgbClr val="2FAE8B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608" name="Shape 23">
                    <a:extLst>
                      <a:ext uri="{FF2B5EF4-FFF2-40B4-BE49-F238E27FC236}">
                        <a16:creationId xmlns:a16="http://schemas.microsoft.com/office/drawing/2014/main" id="{564958A4-E959-1010-2E9B-C2987B966BD3}"/>
                      </a:ext>
                    </a:extLst>
                  </p:cNvPr>
                  <p:cNvSpPr/>
                  <p:nvPr/>
                </p:nvSpPr>
                <p:spPr>
                  <a:xfrm>
                    <a:off x="8671560" y="3455706"/>
                    <a:ext cx="640080" cy="82296"/>
                  </a:xfrm>
                  <a:prstGeom prst="rect">
                    <a:avLst/>
                  </a:prstGeom>
                  <a:solidFill>
                    <a:srgbClr val="DCE7EC"/>
                  </a:solidFill>
                  <a:ln w="12700">
                    <a:solidFill>
                      <a:srgbClr val="DCE7EC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610" name="Text 24">
                    <a:extLst>
                      <a:ext uri="{FF2B5EF4-FFF2-40B4-BE49-F238E27FC236}">
                        <a16:creationId xmlns:a16="http://schemas.microsoft.com/office/drawing/2014/main" id="{FB9AF791-BF30-BDE9-587C-84F2C0CB2CE6}"/>
                      </a:ext>
                    </a:extLst>
                  </p:cNvPr>
                  <p:cNvSpPr txBox="1"/>
                  <p:nvPr/>
                </p:nvSpPr>
                <p:spPr>
                  <a:xfrm>
                    <a:off x="6614160" y="3675162"/>
                    <a:ext cx="2697480" cy="256032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ctr"/>
                  <a:lstStyle/>
                  <a:p>
                    <a:pPr marL="0" indent="0">
                      <a:buNone/>
                    </a:pPr>
                    <a:r>
                      <a:rPr lang="es-MX" sz="2000" b="1" noProof="0" dirty="0">
                        <a:solidFill>
                          <a:srgbClr val="0BA07A"/>
                        </a:solidFill>
                        <a:latin typeface="SF Pro Light"/>
                        <a:ea typeface="Arial" pitchFamily="34" charset="-122"/>
                        <a:cs typeface="Arial" pitchFamily="34" charset="-120"/>
                      </a:rPr>
                      <a:t>Vender con control</a:t>
                    </a:r>
                    <a:endParaRPr lang="es-MX" sz="2000" noProof="0" dirty="0">
                      <a:solidFill>
                        <a:srgbClr val="0BA07A"/>
                      </a:solidFill>
                      <a:latin typeface="SF Pro Light"/>
                    </a:endParaRPr>
                  </a:p>
                </p:txBody>
              </p:sp>
              <p:sp>
                <p:nvSpPr>
                  <p:cNvPr id="612" name="Text 25">
                    <a:extLst>
                      <a:ext uri="{FF2B5EF4-FFF2-40B4-BE49-F238E27FC236}">
                        <a16:creationId xmlns:a16="http://schemas.microsoft.com/office/drawing/2014/main" id="{C25FEC6C-8624-4031-C453-9FC35E465FF2}"/>
                      </a:ext>
                    </a:extLst>
                  </p:cNvPr>
                  <p:cNvSpPr txBox="1"/>
                  <p:nvPr/>
                </p:nvSpPr>
                <p:spPr>
                  <a:xfrm>
                    <a:off x="6614160" y="3931194"/>
                    <a:ext cx="2697480" cy="548640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t"/>
                  <a:lstStyle/>
                  <a:p>
                    <a:pPr marL="0" indent="0">
                      <a:lnSpc>
                        <a:spcPct val="100000"/>
                      </a:lnSpc>
                      <a:buNone/>
                    </a:pPr>
                    <a:r>
                      <a:rPr lang="es-MX" sz="1800" noProof="0" dirty="0">
                        <a:solidFill>
                          <a:srgbClr val="5B5B5B"/>
                        </a:solidFill>
                        <a:latin typeface="SF Pro Light"/>
                        <a:ea typeface="Arial" pitchFamily="34" charset="-122"/>
                        <a:cs typeface="Arial" pitchFamily="34" charset="-120"/>
                      </a:rPr>
                      <a:t>Vendo sobre existencias reales y dejo de prometer lo que no hay.</a:t>
                    </a:r>
                    <a:endParaRPr lang="es-MX" sz="1800" noProof="0" dirty="0">
                      <a:latin typeface="SF Pro Light"/>
                    </a:endParaRPr>
                  </a:p>
                </p:txBody>
              </p:sp>
            </p:grpSp>
            <p:sp>
              <p:nvSpPr>
                <p:cNvPr id="646" name="Text 23">
                  <a:extLst>
                    <a:ext uri="{FF2B5EF4-FFF2-40B4-BE49-F238E27FC236}">
                      <a16:creationId xmlns:a16="http://schemas.microsoft.com/office/drawing/2014/main" id="{207D5663-7DF7-BC74-7993-313640BB3EA4}"/>
                    </a:ext>
                  </a:extLst>
                </p:cNvPr>
                <p:cNvSpPr txBox="1"/>
                <p:nvPr/>
              </p:nvSpPr>
              <p:spPr>
                <a:xfrm>
                  <a:off x="12019962" y="4472093"/>
                  <a:ext cx="2697480" cy="219456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marL="0" indent="0">
                    <a:buNone/>
                  </a:pPr>
                  <a:r>
                    <a:rPr lang="es-MX" sz="2400" b="1" u="sng" noProof="0" dirty="0">
                      <a:solidFill>
                        <a:srgbClr val="0E6B54"/>
                      </a:solidFill>
                      <a:latin typeface="SF Pro Light"/>
                      <a:ea typeface="Arial" pitchFamily="34" charset="-122"/>
                      <a:cs typeface="Arial" pitchFamily="34" charset="-120"/>
                    </a:rPr>
                    <a:t>Edición Equipos</a:t>
                  </a:r>
                  <a:endParaRPr lang="es-MX" sz="2400" u="sng" noProof="0" dirty="0">
                    <a:solidFill>
                      <a:srgbClr val="0E6B54"/>
                    </a:solidFill>
                    <a:latin typeface="SF Pro Light"/>
                  </a:endParaRPr>
                </a:p>
              </p:txBody>
            </p:sp>
            <p:sp>
              <p:nvSpPr>
                <p:cNvPr id="648" name="Text 24">
                  <a:extLst>
                    <a:ext uri="{FF2B5EF4-FFF2-40B4-BE49-F238E27FC236}">
                      <a16:creationId xmlns:a16="http://schemas.microsoft.com/office/drawing/2014/main" id="{9C1D0A83-4B89-0110-76BC-2536CBDCD2C7}"/>
                    </a:ext>
                  </a:extLst>
                </p:cNvPr>
                <p:cNvSpPr txBox="1"/>
                <p:nvPr/>
              </p:nvSpPr>
              <p:spPr>
                <a:xfrm>
                  <a:off x="12019810" y="5111452"/>
                  <a:ext cx="4968262" cy="1296148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t"/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algn="just">
                    <a:lnSpc>
                      <a:spcPct val="100000"/>
                    </a:lnSpc>
                    <a:defRPr sz="2800" b="1">
                      <a:solidFill>
                        <a:srgbClr val="0BA07A"/>
                      </a:solidFill>
                      <a:latin typeface="Arial" pitchFamily="34" charset="0"/>
                      <a:ea typeface="Arial" pitchFamily="34" charset="-122"/>
                      <a:cs typeface="Arial" pitchFamily="34" charset="-120"/>
                    </a:defRPr>
                  </a:lvl1pPr>
                </a:lstStyle>
                <a:p>
                  <a:r>
                    <a:rPr lang="es-MX" sz="2400" noProof="0" dirty="0">
                      <a:latin typeface="SF Pro Light"/>
                    </a:rPr>
                    <a:t>Módulo de ventas: antes de la factura</a:t>
                  </a:r>
                </a:p>
              </p:txBody>
            </p:sp>
            <p:sp>
              <p:nvSpPr>
                <p:cNvPr id="656" name="Text 17">
                  <a:extLst>
                    <a:ext uri="{FF2B5EF4-FFF2-40B4-BE49-F238E27FC236}">
                      <a16:creationId xmlns:a16="http://schemas.microsoft.com/office/drawing/2014/main" id="{BFB95BE8-4BB0-54CD-8388-55CDF55A5B40}"/>
                    </a:ext>
                  </a:extLst>
                </p:cNvPr>
                <p:cNvSpPr txBox="1"/>
                <p:nvPr/>
              </p:nvSpPr>
              <p:spPr>
                <a:xfrm>
                  <a:off x="12034074" y="5966416"/>
                  <a:ext cx="4941722" cy="553558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t"/>
                <a:lstStyle>
                  <a:defPPr marL="0" marR="0" indent="0" algn="l" defTabSz="914400" rtl="0" fontAlgn="auto" latinLnBrk="1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 kumimoji="0" sz="1800" b="0" i="0" u="none" strike="noStrike" cap="none" spc="0" normalizeH="0" baseline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FillTx/>
                    </a:defRPr>
                  </a:defPPr>
                  <a:lvl1pPr algn="just">
                    <a:lnSpc>
                      <a:spcPct val="100000"/>
                    </a:lnSpc>
                    <a:defRPr sz="2400">
                      <a:solidFill>
                        <a:srgbClr val="5B5B5B"/>
                      </a:solidFill>
                      <a:latin typeface="Arial" pitchFamily="34" charset="0"/>
                      <a:ea typeface="Arial" pitchFamily="34" charset="-122"/>
                      <a:cs typeface="Arial" pitchFamily="34" charset="-120"/>
                    </a:defRPr>
                  </a:lvl1pPr>
                </a:lstStyle>
                <a:p>
                  <a:r>
                    <a:rPr lang="es-MX" sz="2000" noProof="0" dirty="0">
                      <a:latin typeface="SF Pro Light"/>
                    </a:rPr>
                    <a:t>Para empresas que requieren comenzar a tener control de su proceso comercial</a:t>
                  </a:r>
                </a:p>
              </p:txBody>
            </p:sp>
            <p:grpSp>
              <p:nvGrpSpPr>
                <p:cNvPr id="666" name="Grupo 665">
                  <a:extLst>
                    <a:ext uri="{FF2B5EF4-FFF2-40B4-BE49-F238E27FC236}">
                      <a16:creationId xmlns:a16="http://schemas.microsoft.com/office/drawing/2014/main" id="{BFE220F9-670E-0242-FDB8-A5D97AF20B38}"/>
                    </a:ext>
                  </a:extLst>
                </p:cNvPr>
                <p:cNvGrpSpPr/>
                <p:nvPr/>
              </p:nvGrpSpPr>
              <p:grpSpPr>
                <a:xfrm>
                  <a:off x="11965430" y="8029346"/>
                  <a:ext cx="5010366" cy="4646903"/>
                  <a:chOff x="17219245" y="8105546"/>
                  <a:chExt cx="5010366" cy="4646903"/>
                </a:xfrm>
              </p:grpSpPr>
              <p:sp>
                <p:nvSpPr>
                  <p:cNvPr id="658" name="Shape 36">
                    <a:extLst>
                      <a:ext uri="{FF2B5EF4-FFF2-40B4-BE49-F238E27FC236}">
                        <a16:creationId xmlns:a16="http://schemas.microsoft.com/office/drawing/2014/main" id="{F4E92225-CE70-31E4-695D-5B74FA582F67}"/>
                      </a:ext>
                    </a:extLst>
                  </p:cNvPr>
                  <p:cNvSpPr/>
                  <p:nvPr/>
                </p:nvSpPr>
                <p:spPr>
                  <a:xfrm>
                    <a:off x="17219245" y="8105546"/>
                    <a:ext cx="5010366" cy="4646903"/>
                  </a:xfrm>
                  <a:prstGeom prst="roundRect">
                    <a:avLst>
                      <a:gd name="adj" fmla="val 2034"/>
                    </a:avLst>
                  </a:prstGeom>
                  <a:solidFill>
                    <a:srgbClr val="FFFFFF"/>
                  </a:solidFill>
                  <a:ln w="12700">
                    <a:solidFill>
                      <a:srgbClr val="DCE7EC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noProof="0" dirty="0">
                      <a:latin typeface="SF Pro Light"/>
                    </a:endParaRPr>
                  </a:p>
                </p:txBody>
              </p:sp>
              <p:sp>
                <p:nvSpPr>
                  <p:cNvPr id="660" name="Text 37">
                    <a:extLst>
                      <a:ext uri="{FF2B5EF4-FFF2-40B4-BE49-F238E27FC236}">
                        <a16:creationId xmlns:a16="http://schemas.microsoft.com/office/drawing/2014/main" id="{60245952-6A75-2EC1-9776-FDEB1EFFF95A}"/>
                      </a:ext>
                    </a:extLst>
                  </p:cNvPr>
                  <p:cNvSpPr txBox="1"/>
                  <p:nvPr/>
                </p:nvSpPr>
                <p:spPr>
                  <a:xfrm>
                    <a:off x="17292686" y="8288426"/>
                    <a:ext cx="4443363" cy="493222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t"/>
                  <a:lstStyle/>
                  <a:p>
                    <a:pPr marL="0" indent="0">
                      <a:lnSpc>
                        <a:spcPts val="1100"/>
                      </a:lnSpc>
                      <a:buNone/>
                    </a:pPr>
                    <a:r>
                      <a:rPr lang="es-MX" sz="2000" b="1" noProof="0" dirty="0">
                        <a:solidFill>
                          <a:srgbClr val="7C8B94"/>
                        </a:solidFill>
                        <a:latin typeface="SF Pro Light"/>
                        <a:ea typeface="Arial" pitchFamily="34" charset="-122"/>
                        <a:cs typeface="Arial" pitchFamily="34" charset="-120"/>
                      </a:rPr>
                      <a:t>Características</a:t>
                    </a:r>
                    <a:endParaRPr lang="es-MX" sz="2000" b="1" noProof="0" dirty="0">
                      <a:latin typeface="SF Pro Light"/>
                    </a:endParaRPr>
                  </a:p>
                </p:txBody>
              </p:sp>
              <p:sp>
                <p:nvSpPr>
                  <p:cNvPr id="662" name="Text 38">
                    <a:extLst>
                      <a:ext uri="{FF2B5EF4-FFF2-40B4-BE49-F238E27FC236}">
                        <a16:creationId xmlns:a16="http://schemas.microsoft.com/office/drawing/2014/main" id="{4661A12D-B1DA-BE8F-345A-BD1EDDBAE326}"/>
                      </a:ext>
                    </a:extLst>
                  </p:cNvPr>
                  <p:cNvSpPr txBox="1"/>
                  <p:nvPr/>
                </p:nvSpPr>
                <p:spPr>
                  <a:xfrm>
                    <a:off x="17289011" y="9013922"/>
                    <a:ext cx="4870833" cy="1949252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50800" tIns="50800" rIns="50800" bIns="50800" numCol="1" spcCol="38100" rtlCol="0" anchor="ctr">
                    <a:spAutoFit/>
                  </a:bodyPr>
                  <a:lstStyle>
                    <a:defPPr marL="0" marR="0" indent="0" algn="l" defTabSz="914400" rtl="0" fontAlgn="auto" latinLnBrk="1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kumimoji="0" sz="1800" b="0" i="0" u="none" strike="noStrike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</a:defRPr>
                    </a:defPPr>
                    <a:lvl1pPr lvl="0">
                      <a:lnSpc>
                        <a:spcPct val="100000"/>
                      </a:lnSpc>
                      <a:spcBef>
                        <a:spcPts val="0"/>
                      </a:spcBef>
                      <a:defRPr>
                        <a:solidFill>
                          <a:srgbClr val="0BA07A"/>
                        </a:solidFill>
                        <a:latin typeface="SF Pro Semibold" pitchFamily="2" charset="0"/>
                        <a:ea typeface="SF Pro Semibold" pitchFamily="2" charset="0"/>
                        <a:cs typeface="SF Pro Semibold" pitchFamily="2" charset="0"/>
                      </a:defRPr>
                    </a:lvl1pPr>
                  </a:lstStyle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Multi RFC</a:t>
                    </a:r>
                  </a:p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2 Usuarios</a:t>
                    </a:r>
                  </a:p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Cotizaciones, Pedidos y agentes</a:t>
                    </a:r>
                  </a:p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Reportes de ventas</a:t>
                    </a:r>
                  </a:p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 err="1">
                        <a:latin typeface="SF Pro Light"/>
                      </a:rPr>
                      <a:t>Addendas</a:t>
                    </a:r>
                    <a:r>
                      <a:rPr lang="es-MX" sz="2400" noProof="0" dirty="0">
                        <a:latin typeface="SF Pro Light"/>
                      </a:rPr>
                      <a:t>\Complementos</a:t>
                    </a:r>
                  </a:p>
                </p:txBody>
              </p:sp>
            </p:grpSp>
            <p:sp>
              <p:nvSpPr>
                <p:cNvPr id="703" name="Shape 26">
                  <a:extLst>
                    <a:ext uri="{FF2B5EF4-FFF2-40B4-BE49-F238E27FC236}">
                      <a16:creationId xmlns:a16="http://schemas.microsoft.com/office/drawing/2014/main" id="{52D2C3BF-13EF-A94C-B087-D04C86AF3737}"/>
                    </a:ext>
                  </a:extLst>
                </p:cNvPr>
                <p:cNvSpPr/>
                <p:nvPr/>
              </p:nvSpPr>
              <p:spPr>
                <a:xfrm>
                  <a:off x="12242884" y="7208807"/>
                  <a:ext cx="788932" cy="788932"/>
                </a:xfrm>
                <a:prstGeom prst="ellipse">
                  <a:avLst/>
                </a:prstGeom>
                <a:solidFill>
                  <a:srgbClr val="FFFFFF"/>
                </a:solidFill>
                <a:ln w="38100">
                  <a:solidFill>
                    <a:srgbClr val="2FAE8B"/>
                  </a:solidFill>
                  <a:prstDash val="solid"/>
                </a:ln>
              </p:spPr>
              <p:txBody>
                <a:bodyPr/>
                <a:lstStyle/>
                <a:p>
                  <a:endParaRPr lang="es-MX" noProof="0" dirty="0">
                    <a:latin typeface="SF Pro Light"/>
                  </a:endParaRPr>
                </a:p>
              </p:txBody>
            </p:sp>
            <p:sp>
              <p:nvSpPr>
                <p:cNvPr id="695" name="Text 27">
                  <a:extLst>
                    <a:ext uri="{FF2B5EF4-FFF2-40B4-BE49-F238E27FC236}">
                      <a16:creationId xmlns:a16="http://schemas.microsoft.com/office/drawing/2014/main" id="{128DA521-C96F-F1CF-3793-503483C86D55}"/>
                    </a:ext>
                  </a:extLst>
                </p:cNvPr>
                <p:cNvSpPr txBox="1"/>
                <p:nvPr/>
              </p:nvSpPr>
              <p:spPr>
                <a:xfrm>
                  <a:off x="12427849" y="7390831"/>
                  <a:ext cx="384048" cy="384048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marL="0" indent="0" algn="ctr">
                    <a:buNone/>
                  </a:pPr>
                  <a:r>
                    <a:rPr lang="es-MX" sz="2400" b="1" noProof="0" dirty="0">
                      <a:solidFill>
                        <a:srgbClr val="0E6B54"/>
                      </a:solidFill>
                      <a:latin typeface="SF Pro Light"/>
                      <a:ea typeface="Arial" pitchFamily="34" charset="-122"/>
                      <a:cs typeface="Arial" pitchFamily="34" charset="-120"/>
                    </a:rPr>
                    <a:t>3</a:t>
                  </a:r>
                  <a:endParaRPr lang="es-MX" sz="2400" noProof="0" dirty="0">
                    <a:latin typeface="SF Pro Light"/>
                  </a:endParaRPr>
                </a:p>
              </p:txBody>
            </p:sp>
          </p:grpSp>
        </p:grp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E96BDB4F-5E2D-6AD3-F7EC-57B7FA8D2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38596" y="2235279"/>
              <a:ext cx="795542" cy="795542"/>
            </a:xfrm>
            <a:prstGeom prst="rect">
              <a:avLst/>
            </a:prstGeom>
          </p:spPr>
        </p:pic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1925097F-B874-4553-4F9C-D60291D5E8AF}"/>
              </a:ext>
            </a:extLst>
          </p:cNvPr>
          <p:cNvGrpSpPr/>
          <p:nvPr/>
        </p:nvGrpSpPr>
        <p:grpSpPr>
          <a:xfrm>
            <a:off x="16482234" y="2238739"/>
            <a:ext cx="6304614" cy="10437510"/>
            <a:chOff x="16482234" y="2238739"/>
            <a:chExt cx="6304614" cy="10437510"/>
          </a:xfrm>
        </p:grpSpPr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E40C32FA-17A3-C5B3-3284-2AD8E08C4749}"/>
                </a:ext>
              </a:extLst>
            </p:cNvPr>
            <p:cNvGrpSpPr/>
            <p:nvPr/>
          </p:nvGrpSpPr>
          <p:grpSpPr>
            <a:xfrm>
              <a:off x="16482234" y="2455962"/>
              <a:ext cx="6304614" cy="10220287"/>
              <a:chOff x="16482234" y="2455962"/>
              <a:chExt cx="6304614" cy="10220287"/>
            </a:xfrm>
          </p:grpSpPr>
          <p:sp>
            <p:nvSpPr>
              <p:cNvPr id="686" name="Shape 5">
                <a:extLst>
                  <a:ext uri="{FF2B5EF4-FFF2-40B4-BE49-F238E27FC236}">
                    <a16:creationId xmlns:a16="http://schemas.microsoft.com/office/drawing/2014/main" id="{89AF4248-1A68-11A5-A191-271343373ED0}"/>
                  </a:ext>
                </a:extLst>
              </p:cNvPr>
              <p:cNvSpPr/>
              <p:nvPr/>
            </p:nvSpPr>
            <p:spPr>
              <a:xfrm>
                <a:off x="16482234" y="7574094"/>
                <a:ext cx="5376783" cy="202550"/>
              </a:xfrm>
              <a:prstGeom prst="rect">
                <a:avLst/>
              </a:prstGeom>
              <a:solidFill>
                <a:srgbClr val="0E6B54"/>
              </a:solidFill>
              <a:ln w="12700">
                <a:solidFill>
                  <a:srgbClr val="0E6B54"/>
                </a:solidFill>
                <a:prstDash val="solid"/>
              </a:ln>
            </p:spPr>
            <p:txBody>
              <a:bodyPr/>
              <a:lstStyle/>
              <a:p>
                <a:endParaRPr lang="es-MX" noProof="0" dirty="0">
                  <a:latin typeface="SF Pro Light"/>
                </a:endParaRPr>
              </a:p>
            </p:txBody>
          </p:sp>
          <p:sp>
            <p:nvSpPr>
              <p:cNvPr id="688" name="Shape 6">
                <a:extLst>
                  <a:ext uri="{FF2B5EF4-FFF2-40B4-BE49-F238E27FC236}">
                    <a16:creationId xmlns:a16="http://schemas.microsoft.com/office/drawing/2014/main" id="{138A0C95-E71A-AAB6-AF0C-C898557F6E24}"/>
                  </a:ext>
                </a:extLst>
              </p:cNvPr>
              <p:cNvSpPr/>
              <p:nvPr/>
            </p:nvSpPr>
            <p:spPr>
              <a:xfrm rot="5400000">
                <a:off x="21808773" y="7447970"/>
                <a:ext cx="400519" cy="441159"/>
              </a:xfrm>
              <a:prstGeom prst="triangle">
                <a:avLst/>
              </a:prstGeom>
              <a:solidFill>
                <a:srgbClr val="0E6B54"/>
              </a:solidFill>
              <a:ln w="12700">
                <a:solidFill>
                  <a:srgbClr val="0E6B54"/>
                </a:solidFill>
                <a:prstDash val="solid"/>
              </a:ln>
            </p:spPr>
            <p:txBody>
              <a:bodyPr/>
              <a:lstStyle/>
              <a:p>
                <a:endParaRPr lang="es-MX" noProof="0" dirty="0">
                  <a:latin typeface="SF Pro Light"/>
                </a:endParaRPr>
              </a:p>
            </p:txBody>
          </p:sp>
          <p:grpSp>
            <p:nvGrpSpPr>
              <p:cNvPr id="2" name="Grupo 1">
                <a:extLst>
                  <a:ext uri="{FF2B5EF4-FFF2-40B4-BE49-F238E27FC236}">
                    <a16:creationId xmlns:a16="http://schemas.microsoft.com/office/drawing/2014/main" id="{F9410745-A2C5-7439-D67E-BB0A13F6BCEA}"/>
                  </a:ext>
                </a:extLst>
              </p:cNvPr>
              <p:cNvGrpSpPr/>
              <p:nvPr/>
            </p:nvGrpSpPr>
            <p:grpSpPr>
              <a:xfrm>
                <a:off x="17195257" y="2455962"/>
                <a:ext cx="5591591" cy="10220287"/>
                <a:chOff x="17195257" y="2455962"/>
                <a:chExt cx="5591591" cy="10220287"/>
              </a:xfrm>
            </p:grpSpPr>
            <p:grpSp>
              <p:nvGrpSpPr>
                <p:cNvPr id="630" name="Grupo 629">
                  <a:extLst>
                    <a:ext uri="{FF2B5EF4-FFF2-40B4-BE49-F238E27FC236}">
                      <a16:creationId xmlns:a16="http://schemas.microsoft.com/office/drawing/2014/main" id="{5316CA61-E84F-F922-4932-9914E45A598A}"/>
                    </a:ext>
                  </a:extLst>
                </p:cNvPr>
                <p:cNvGrpSpPr/>
                <p:nvPr/>
              </p:nvGrpSpPr>
              <p:grpSpPr>
                <a:xfrm>
                  <a:off x="17261347" y="2455962"/>
                  <a:ext cx="5009692" cy="1719072"/>
                  <a:chOff x="9494520" y="2760762"/>
                  <a:chExt cx="2719974" cy="1719072"/>
                </a:xfrm>
              </p:grpSpPr>
              <p:sp>
                <p:nvSpPr>
                  <p:cNvPr id="614" name="Shape 26">
                    <a:extLst>
                      <a:ext uri="{FF2B5EF4-FFF2-40B4-BE49-F238E27FC236}">
                        <a16:creationId xmlns:a16="http://schemas.microsoft.com/office/drawing/2014/main" id="{4AF52824-40F7-54AB-C84D-BD98B311569F}"/>
                      </a:ext>
                    </a:extLst>
                  </p:cNvPr>
                  <p:cNvSpPr/>
                  <p:nvPr/>
                </p:nvSpPr>
                <p:spPr>
                  <a:xfrm>
                    <a:off x="9494520" y="2760762"/>
                    <a:ext cx="2697480" cy="566928"/>
                  </a:xfrm>
                  <a:prstGeom prst="roundRect">
                    <a:avLst>
                      <a:gd name="adj" fmla="val 9677"/>
                    </a:avLst>
                  </a:prstGeom>
                  <a:solidFill>
                    <a:srgbClr val="0E6B54"/>
                  </a:solidFill>
                  <a:ln w="12700">
                    <a:solidFill>
                      <a:srgbClr val="0E6B54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616" name="Text 27">
                    <a:extLst>
                      <a:ext uri="{FF2B5EF4-FFF2-40B4-BE49-F238E27FC236}">
                        <a16:creationId xmlns:a16="http://schemas.microsoft.com/office/drawing/2014/main" id="{96CDFE5E-7304-39BF-D1CA-F65A8CC73314}"/>
                      </a:ext>
                    </a:extLst>
                  </p:cNvPr>
                  <p:cNvSpPr txBox="1"/>
                  <p:nvPr/>
                </p:nvSpPr>
                <p:spPr>
                  <a:xfrm>
                    <a:off x="9882774" y="2760762"/>
                    <a:ext cx="2331720" cy="566928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ctr"/>
                  <a:lstStyle/>
                  <a:p>
                    <a:pPr marL="0" indent="0">
                      <a:buNone/>
                    </a:pPr>
                    <a:r>
                      <a:rPr lang="es-MX" sz="2000" b="1" noProof="0" dirty="0">
                        <a:solidFill>
                          <a:srgbClr val="FFFFFF"/>
                        </a:solidFill>
                        <a:latin typeface="SF Pro Light"/>
                        <a:ea typeface="Arial" pitchFamily="34" charset="-122"/>
                        <a:cs typeface="Arial" pitchFamily="34" charset="-120"/>
                      </a:rPr>
                      <a:t>Mediana</a:t>
                    </a:r>
                    <a:endParaRPr lang="es-MX" sz="2000" noProof="0" dirty="0">
                      <a:latin typeface="SF Pro Light"/>
                    </a:endParaRPr>
                  </a:p>
                </p:txBody>
              </p:sp>
              <p:sp>
                <p:nvSpPr>
                  <p:cNvPr id="618" name="Shape 28">
                    <a:extLst>
                      <a:ext uri="{FF2B5EF4-FFF2-40B4-BE49-F238E27FC236}">
                        <a16:creationId xmlns:a16="http://schemas.microsoft.com/office/drawing/2014/main" id="{75F815BA-5CE1-6E66-4571-01FE8B9E13E6}"/>
                      </a:ext>
                    </a:extLst>
                  </p:cNvPr>
                  <p:cNvSpPr/>
                  <p:nvPr/>
                </p:nvSpPr>
                <p:spPr>
                  <a:xfrm>
                    <a:off x="9494520" y="3455706"/>
                    <a:ext cx="640080" cy="82296"/>
                  </a:xfrm>
                  <a:prstGeom prst="rect">
                    <a:avLst/>
                  </a:prstGeom>
                  <a:solidFill>
                    <a:srgbClr val="2FAE8B"/>
                  </a:solidFill>
                  <a:ln w="12700">
                    <a:solidFill>
                      <a:srgbClr val="2FAE8B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620" name="Shape 29">
                    <a:extLst>
                      <a:ext uri="{FF2B5EF4-FFF2-40B4-BE49-F238E27FC236}">
                        <a16:creationId xmlns:a16="http://schemas.microsoft.com/office/drawing/2014/main" id="{1D2C64BC-0FA4-9254-A320-B962FE945BBD}"/>
                      </a:ext>
                    </a:extLst>
                  </p:cNvPr>
                  <p:cNvSpPr/>
                  <p:nvPr/>
                </p:nvSpPr>
                <p:spPr>
                  <a:xfrm>
                    <a:off x="10180320" y="3455706"/>
                    <a:ext cx="640080" cy="82296"/>
                  </a:xfrm>
                  <a:prstGeom prst="rect">
                    <a:avLst/>
                  </a:prstGeom>
                  <a:solidFill>
                    <a:srgbClr val="2FAE8B"/>
                  </a:solidFill>
                  <a:ln w="12700">
                    <a:solidFill>
                      <a:srgbClr val="2FAE8B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622" name="Shape 30">
                    <a:extLst>
                      <a:ext uri="{FF2B5EF4-FFF2-40B4-BE49-F238E27FC236}">
                        <a16:creationId xmlns:a16="http://schemas.microsoft.com/office/drawing/2014/main" id="{62B8C72E-88D2-8949-B275-B07DAA9D0C48}"/>
                      </a:ext>
                    </a:extLst>
                  </p:cNvPr>
                  <p:cNvSpPr/>
                  <p:nvPr/>
                </p:nvSpPr>
                <p:spPr>
                  <a:xfrm>
                    <a:off x="10866120" y="3455706"/>
                    <a:ext cx="640080" cy="82296"/>
                  </a:xfrm>
                  <a:prstGeom prst="rect">
                    <a:avLst/>
                  </a:prstGeom>
                  <a:solidFill>
                    <a:srgbClr val="2FAE8B"/>
                  </a:solidFill>
                  <a:ln w="12700">
                    <a:solidFill>
                      <a:srgbClr val="2FAE8B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624" name="Shape 31">
                    <a:extLst>
                      <a:ext uri="{FF2B5EF4-FFF2-40B4-BE49-F238E27FC236}">
                        <a16:creationId xmlns:a16="http://schemas.microsoft.com/office/drawing/2014/main" id="{86D5FF8B-7910-B5A0-FE5B-315A309CF9F6}"/>
                      </a:ext>
                    </a:extLst>
                  </p:cNvPr>
                  <p:cNvSpPr/>
                  <p:nvPr/>
                </p:nvSpPr>
                <p:spPr>
                  <a:xfrm>
                    <a:off x="11551920" y="3455706"/>
                    <a:ext cx="640080" cy="82296"/>
                  </a:xfrm>
                  <a:prstGeom prst="rect">
                    <a:avLst/>
                  </a:prstGeom>
                  <a:solidFill>
                    <a:srgbClr val="2FAE8B"/>
                  </a:solidFill>
                  <a:ln w="12700">
                    <a:solidFill>
                      <a:srgbClr val="2FAE8B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sz="7200" noProof="0" dirty="0">
                      <a:latin typeface="SF Pro Light"/>
                    </a:endParaRPr>
                  </a:p>
                </p:txBody>
              </p:sp>
              <p:sp>
                <p:nvSpPr>
                  <p:cNvPr id="626" name="Text 32">
                    <a:extLst>
                      <a:ext uri="{FF2B5EF4-FFF2-40B4-BE49-F238E27FC236}">
                        <a16:creationId xmlns:a16="http://schemas.microsoft.com/office/drawing/2014/main" id="{6FC29173-B70E-709B-2128-17D4DDA9C44B}"/>
                      </a:ext>
                    </a:extLst>
                  </p:cNvPr>
                  <p:cNvSpPr txBox="1"/>
                  <p:nvPr/>
                </p:nvSpPr>
                <p:spPr>
                  <a:xfrm>
                    <a:off x="9494520" y="3675162"/>
                    <a:ext cx="2697480" cy="256032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ctr"/>
                  <a:lstStyle/>
                  <a:p>
                    <a:pPr marL="0" indent="0">
                      <a:buNone/>
                    </a:pPr>
                    <a:r>
                      <a:rPr lang="es-MX" sz="2000" b="1" noProof="0" dirty="0">
                        <a:solidFill>
                          <a:srgbClr val="0BA07A"/>
                        </a:solidFill>
                        <a:latin typeface="SF Pro Light"/>
                        <a:ea typeface="Arial" pitchFamily="34" charset="-122"/>
                        <a:cs typeface="Arial" pitchFamily="34" charset="-120"/>
                      </a:rPr>
                      <a:t>Máximo control de mi negocio</a:t>
                    </a:r>
                    <a:endParaRPr lang="es-MX" sz="2000" noProof="0" dirty="0">
                      <a:solidFill>
                        <a:srgbClr val="0BA07A"/>
                      </a:solidFill>
                      <a:latin typeface="SF Pro Light"/>
                    </a:endParaRPr>
                  </a:p>
                </p:txBody>
              </p:sp>
              <p:sp>
                <p:nvSpPr>
                  <p:cNvPr id="628" name="Text 33">
                    <a:extLst>
                      <a:ext uri="{FF2B5EF4-FFF2-40B4-BE49-F238E27FC236}">
                        <a16:creationId xmlns:a16="http://schemas.microsoft.com/office/drawing/2014/main" id="{CF0C8A77-F8C5-9ABD-381F-F54EADCF9BC9}"/>
                      </a:ext>
                    </a:extLst>
                  </p:cNvPr>
                  <p:cNvSpPr txBox="1"/>
                  <p:nvPr/>
                </p:nvSpPr>
                <p:spPr>
                  <a:xfrm>
                    <a:off x="9494520" y="3931194"/>
                    <a:ext cx="2697480" cy="548640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t"/>
                  <a:lstStyle/>
                  <a:p>
                    <a:pPr marL="0" indent="0">
                      <a:lnSpc>
                        <a:spcPct val="100000"/>
                      </a:lnSpc>
                      <a:buNone/>
                    </a:pPr>
                    <a:r>
                      <a:rPr lang="es-MX" sz="1800" noProof="0" dirty="0">
                        <a:solidFill>
                          <a:srgbClr val="5B5B5B"/>
                        </a:solidFill>
                        <a:latin typeface="SF Pro Light"/>
                        <a:ea typeface="Arial" pitchFamily="34" charset="-122"/>
                        <a:cs typeface="Arial" pitchFamily="34" charset="-120"/>
                      </a:rPr>
                      <a:t>Ingresos y egresos en un solo lugar, con control de proveedores.</a:t>
                    </a:r>
                    <a:endParaRPr lang="es-MX" sz="1800" noProof="0" dirty="0">
                      <a:latin typeface="SF Pro Light"/>
                    </a:endParaRPr>
                  </a:p>
                </p:txBody>
              </p:sp>
            </p:grpSp>
            <p:sp>
              <p:nvSpPr>
                <p:cNvPr id="650" name="Text 31">
                  <a:extLst>
                    <a:ext uri="{FF2B5EF4-FFF2-40B4-BE49-F238E27FC236}">
                      <a16:creationId xmlns:a16="http://schemas.microsoft.com/office/drawing/2014/main" id="{8D64F258-0FE5-EAF0-7E0B-BCEDF1A8A560}"/>
                    </a:ext>
                  </a:extLst>
                </p:cNvPr>
                <p:cNvSpPr txBox="1"/>
                <p:nvPr/>
              </p:nvSpPr>
              <p:spPr>
                <a:xfrm>
                  <a:off x="17219245" y="4298902"/>
                  <a:ext cx="5567603" cy="566928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marL="0" indent="0">
                    <a:buNone/>
                  </a:pPr>
                  <a:r>
                    <a:rPr lang="es-MX" sz="2400" b="1" u="sng" noProof="0" dirty="0">
                      <a:solidFill>
                        <a:srgbClr val="0E6B54"/>
                      </a:solidFill>
                      <a:latin typeface="SF Pro Light"/>
                      <a:ea typeface="Arial" pitchFamily="34" charset="-122"/>
                      <a:cs typeface="Arial" pitchFamily="34" charset="-120"/>
                    </a:rPr>
                    <a:t>Ediciones Empresarial · Corporativo</a:t>
                  </a:r>
                  <a:endParaRPr lang="es-MX" sz="2400" u="sng" noProof="0" dirty="0">
                    <a:solidFill>
                      <a:srgbClr val="0E6B54"/>
                    </a:solidFill>
                    <a:latin typeface="SF Pro Light"/>
                  </a:endParaRPr>
                </a:p>
              </p:txBody>
            </p:sp>
            <p:sp>
              <p:nvSpPr>
                <p:cNvPr id="652" name="Text 32">
                  <a:extLst>
                    <a:ext uri="{FF2B5EF4-FFF2-40B4-BE49-F238E27FC236}">
                      <a16:creationId xmlns:a16="http://schemas.microsoft.com/office/drawing/2014/main" id="{0E3BBE98-FA81-BE49-1CF2-C83EEC4CE39A}"/>
                    </a:ext>
                  </a:extLst>
                </p:cNvPr>
                <p:cNvSpPr txBox="1"/>
                <p:nvPr/>
              </p:nvSpPr>
              <p:spPr>
                <a:xfrm>
                  <a:off x="17219246" y="5072888"/>
                  <a:ext cx="4968262" cy="1258182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t"/>
                <a:lstStyle/>
                <a:p>
                  <a:pPr marL="0" indent="0" algn="just">
                    <a:lnSpc>
                      <a:spcPct val="100000"/>
                    </a:lnSpc>
                    <a:buNone/>
                  </a:pPr>
                  <a:r>
                    <a:rPr lang="es-MX" sz="2400" b="1" noProof="0" dirty="0">
                      <a:solidFill>
                        <a:srgbClr val="0BA07A"/>
                      </a:solidFill>
                      <a:latin typeface="SF Pro Light"/>
                      <a:ea typeface="Arial" pitchFamily="34" charset="-122"/>
                      <a:cs typeface="Arial" pitchFamily="34" charset="-120"/>
                    </a:rPr>
                    <a:t>Módulo de inventarios y compras: controla el flujo completo</a:t>
                  </a:r>
                  <a:endParaRPr lang="es-MX" sz="2400" noProof="0" dirty="0">
                    <a:latin typeface="SF Pro Light"/>
                  </a:endParaRPr>
                </a:p>
              </p:txBody>
            </p:sp>
            <p:sp>
              <p:nvSpPr>
                <p:cNvPr id="654" name="Text 33">
                  <a:extLst>
                    <a:ext uri="{FF2B5EF4-FFF2-40B4-BE49-F238E27FC236}">
                      <a16:creationId xmlns:a16="http://schemas.microsoft.com/office/drawing/2014/main" id="{DFCB6407-D48C-A5B4-43D1-0B8ACFD0534F}"/>
                    </a:ext>
                  </a:extLst>
                </p:cNvPr>
                <p:cNvSpPr txBox="1"/>
                <p:nvPr/>
              </p:nvSpPr>
              <p:spPr>
                <a:xfrm>
                  <a:off x="17195257" y="5966416"/>
                  <a:ext cx="4968262" cy="1770961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t"/>
                <a:lstStyle/>
                <a:p>
                  <a:pPr algn="just">
                    <a:lnSpc>
                      <a:spcPct val="100000"/>
                    </a:lnSpc>
                  </a:pPr>
                  <a:r>
                    <a:rPr lang="es-MX" sz="2000" noProof="0" dirty="0">
                      <a:solidFill>
                        <a:srgbClr val="5B5B5B"/>
                      </a:solidFill>
                      <a:latin typeface="SF Pro Light"/>
                      <a:ea typeface="Arial" pitchFamily="34" charset="-122"/>
                      <a:cs typeface="Arial" pitchFamily="34" charset="-120"/>
                    </a:rPr>
                    <a:t>Existencias reales en el momento de vender, no al cierre de mes. La otra mitad de la historia: por fin sabes cuánto ganas de verdad.</a:t>
                  </a:r>
                  <a:endParaRPr lang="es-MX" sz="2000" noProof="0" dirty="0">
                    <a:latin typeface="SF Pro Light"/>
                  </a:endParaRPr>
                </a:p>
              </p:txBody>
            </p:sp>
            <p:grpSp>
              <p:nvGrpSpPr>
                <p:cNvPr id="667" name="Grupo 666">
                  <a:extLst>
                    <a:ext uri="{FF2B5EF4-FFF2-40B4-BE49-F238E27FC236}">
                      <a16:creationId xmlns:a16="http://schemas.microsoft.com/office/drawing/2014/main" id="{B002AFAB-E372-3ED1-AAD1-4EA7B59E50BA}"/>
                    </a:ext>
                  </a:extLst>
                </p:cNvPr>
                <p:cNvGrpSpPr/>
                <p:nvPr/>
              </p:nvGrpSpPr>
              <p:grpSpPr>
                <a:xfrm>
                  <a:off x="17216625" y="8029346"/>
                  <a:ext cx="5165386" cy="4646903"/>
                  <a:chOff x="17064225" y="8105546"/>
                  <a:chExt cx="5165386" cy="4646903"/>
                </a:xfrm>
              </p:grpSpPr>
              <p:sp>
                <p:nvSpPr>
                  <p:cNvPr id="668" name="Shape 36">
                    <a:extLst>
                      <a:ext uri="{FF2B5EF4-FFF2-40B4-BE49-F238E27FC236}">
                        <a16:creationId xmlns:a16="http://schemas.microsoft.com/office/drawing/2014/main" id="{CCB8C2C0-39C4-D490-6247-64E1896D45AD}"/>
                      </a:ext>
                    </a:extLst>
                  </p:cNvPr>
                  <p:cNvSpPr/>
                  <p:nvPr/>
                </p:nvSpPr>
                <p:spPr>
                  <a:xfrm>
                    <a:off x="17064225" y="8105546"/>
                    <a:ext cx="5165386" cy="4646903"/>
                  </a:xfrm>
                  <a:prstGeom prst="roundRect">
                    <a:avLst>
                      <a:gd name="adj" fmla="val 2034"/>
                    </a:avLst>
                  </a:prstGeom>
                  <a:solidFill>
                    <a:srgbClr val="FFFFFF"/>
                  </a:solidFill>
                  <a:ln w="12700">
                    <a:solidFill>
                      <a:srgbClr val="DCE7EC"/>
                    </a:solidFill>
                    <a:prstDash val="solid"/>
                  </a:ln>
                </p:spPr>
                <p:txBody>
                  <a:bodyPr/>
                  <a:lstStyle/>
                  <a:p>
                    <a:endParaRPr lang="es-MX" noProof="0" dirty="0">
                      <a:latin typeface="SF Pro Light"/>
                    </a:endParaRPr>
                  </a:p>
                </p:txBody>
              </p:sp>
              <p:sp>
                <p:nvSpPr>
                  <p:cNvPr id="669" name="Text 37">
                    <a:extLst>
                      <a:ext uri="{FF2B5EF4-FFF2-40B4-BE49-F238E27FC236}">
                        <a16:creationId xmlns:a16="http://schemas.microsoft.com/office/drawing/2014/main" id="{3DD9FEA2-033A-6215-6C23-7D92893FF54D}"/>
                      </a:ext>
                    </a:extLst>
                  </p:cNvPr>
                  <p:cNvSpPr txBox="1"/>
                  <p:nvPr/>
                </p:nvSpPr>
                <p:spPr>
                  <a:xfrm>
                    <a:off x="17292686" y="8288426"/>
                    <a:ext cx="4443363" cy="493222"/>
                  </a:xfrm>
                  <a:prstGeom prst="rect">
                    <a:avLst/>
                  </a:prstGeom>
                  <a:noFill/>
                  <a:ln/>
                </p:spPr>
                <p:txBody>
                  <a:bodyPr wrap="square" lIns="0" tIns="0" rIns="0" bIns="0" rtlCol="0" anchor="t"/>
                  <a:lstStyle/>
                  <a:p>
                    <a:pPr>
                      <a:lnSpc>
                        <a:spcPts val="1100"/>
                      </a:lnSpc>
                    </a:pPr>
                    <a:r>
                      <a:rPr lang="es-MX" sz="2000" b="1" noProof="0" dirty="0">
                        <a:solidFill>
                          <a:srgbClr val="7C8B94"/>
                        </a:solidFill>
                        <a:latin typeface="SF Pro Light"/>
                        <a:ea typeface="Arial" pitchFamily="34" charset="-122"/>
                        <a:cs typeface="Arial" pitchFamily="34" charset="-120"/>
                      </a:rPr>
                      <a:t>Características</a:t>
                    </a:r>
                    <a:endParaRPr lang="es-MX" sz="2000" b="1" noProof="0" dirty="0">
                      <a:latin typeface="SF Pro Light"/>
                    </a:endParaRPr>
                  </a:p>
                </p:txBody>
              </p:sp>
              <p:sp>
                <p:nvSpPr>
                  <p:cNvPr id="670" name="Text 38">
                    <a:extLst>
                      <a:ext uri="{FF2B5EF4-FFF2-40B4-BE49-F238E27FC236}">
                        <a16:creationId xmlns:a16="http://schemas.microsoft.com/office/drawing/2014/main" id="{6E41D2C2-DFA2-F77B-1757-711E5E19A55D}"/>
                      </a:ext>
                    </a:extLst>
                  </p:cNvPr>
                  <p:cNvSpPr txBox="1"/>
                  <p:nvPr/>
                </p:nvSpPr>
                <p:spPr>
                  <a:xfrm>
                    <a:off x="17292686" y="9053759"/>
                    <a:ext cx="4870833" cy="3426579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sp3d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50800" tIns="50800" rIns="50800" bIns="50800" numCol="1" spcCol="38100" rtlCol="0" anchor="ctr">
                    <a:spAutoFit/>
                  </a:bodyPr>
                  <a:lstStyle>
                    <a:defPPr marL="0" marR="0" indent="0" algn="l" defTabSz="914400" rtl="0" fontAlgn="auto" latinLnBrk="1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kumimoji="0" sz="1800" b="0" i="0" u="none" strike="noStrike" cap="none" spc="0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FillTx/>
                      </a:defRPr>
                    </a:defPPr>
                    <a:lvl1pPr lvl="0">
                      <a:lnSpc>
                        <a:spcPct val="100000"/>
                      </a:lnSpc>
                      <a:spcBef>
                        <a:spcPts val="0"/>
                      </a:spcBef>
                      <a:defRPr>
                        <a:solidFill>
                          <a:srgbClr val="0BA07A"/>
                        </a:solidFill>
                        <a:latin typeface="SF Pro Semibold" pitchFamily="2" charset="0"/>
                        <a:ea typeface="SF Pro Semibold" pitchFamily="2" charset="0"/>
                        <a:cs typeface="SF Pro Semibold" pitchFamily="2" charset="0"/>
                      </a:defRPr>
                    </a:lvl1pPr>
                  </a:lstStyle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4 y 8 usuarios</a:t>
                    </a:r>
                  </a:p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Entradas/Salidas de almacén</a:t>
                    </a:r>
                  </a:p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Cotizaciones, Pedidos</a:t>
                    </a:r>
                  </a:p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Compras</a:t>
                    </a:r>
                  </a:p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Pagos a proveedores</a:t>
                    </a:r>
                  </a:p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Catálogo de proveedores</a:t>
                    </a:r>
                  </a:p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Antigüedad de saldos por pagar</a:t>
                    </a:r>
                  </a:p>
                  <a:p>
                    <a:pPr marL="342900" indent="-342900">
                      <a:buFont typeface="Arial" panose="020B0604020202020204" pitchFamily="34" charset="0"/>
                      <a:buChar char="•"/>
                    </a:pPr>
                    <a:r>
                      <a:rPr lang="es-MX" sz="2400" noProof="0" dirty="0">
                        <a:latin typeface="SF Pro Light"/>
                      </a:rPr>
                      <a:t>Reportes de venta, compras e inventarios</a:t>
                    </a:r>
                  </a:p>
                </p:txBody>
              </p:sp>
            </p:grpSp>
            <p:sp>
              <p:nvSpPr>
                <p:cNvPr id="705" name="Shape 34">
                  <a:extLst>
                    <a:ext uri="{FF2B5EF4-FFF2-40B4-BE49-F238E27FC236}">
                      <a16:creationId xmlns:a16="http://schemas.microsoft.com/office/drawing/2014/main" id="{88DE58EF-A9F2-6737-B8E9-593CB235855F}"/>
                    </a:ext>
                  </a:extLst>
                </p:cNvPr>
                <p:cNvSpPr/>
                <p:nvPr/>
              </p:nvSpPr>
              <p:spPr>
                <a:xfrm>
                  <a:off x="17665547" y="7240414"/>
                  <a:ext cx="788932" cy="788932"/>
                </a:xfrm>
                <a:prstGeom prst="ellipse">
                  <a:avLst/>
                </a:prstGeom>
                <a:solidFill>
                  <a:srgbClr val="FFFFFF"/>
                </a:solidFill>
                <a:ln w="38100">
                  <a:solidFill>
                    <a:srgbClr val="0E6B54"/>
                  </a:solidFill>
                  <a:prstDash val="solid"/>
                </a:ln>
              </p:spPr>
              <p:txBody>
                <a:bodyPr/>
                <a:lstStyle/>
                <a:p>
                  <a:endParaRPr lang="es-MX" noProof="0" dirty="0">
                    <a:latin typeface="SF Pro Light"/>
                  </a:endParaRPr>
                </a:p>
              </p:txBody>
            </p:sp>
            <p:sp>
              <p:nvSpPr>
                <p:cNvPr id="697" name="Text 35">
                  <a:extLst>
                    <a:ext uri="{FF2B5EF4-FFF2-40B4-BE49-F238E27FC236}">
                      <a16:creationId xmlns:a16="http://schemas.microsoft.com/office/drawing/2014/main" id="{2F6CE835-CF28-0D33-9E08-11D741BA0DA8}"/>
                    </a:ext>
                  </a:extLst>
                </p:cNvPr>
                <p:cNvSpPr txBox="1"/>
                <p:nvPr/>
              </p:nvSpPr>
              <p:spPr>
                <a:xfrm>
                  <a:off x="17850804" y="7442856"/>
                  <a:ext cx="384048" cy="384048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marL="0" indent="0" algn="ctr">
                    <a:buNone/>
                  </a:pPr>
                  <a:r>
                    <a:rPr lang="es-MX" sz="2400" b="1" noProof="0" dirty="0">
                      <a:solidFill>
                        <a:srgbClr val="0E6B54"/>
                      </a:solidFill>
                      <a:latin typeface="SF Pro Light"/>
                      <a:ea typeface="Arial" pitchFamily="34" charset="-122"/>
                      <a:cs typeface="Arial" pitchFamily="34" charset="-120"/>
                    </a:rPr>
                    <a:t>4</a:t>
                  </a:r>
                  <a:endParaRPr lang="es-MX" sz="2400" noProof="0" dirty="0">
                    <a:latin typeface="SF Pro Light"/>
                  </a:endParaRPr>
                </a:p>
              </p:txBody>
            </p:sp>
          </p:grpSp>
        </p:grpSp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35B27193-C6F1-49C8-10EF-51170593E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49411" y="2238739"/>
              <a:ext cx="763355" cy="76335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233E2-A9A0-FF79-FBC5-6D85A6454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07E3BE20-3462-FB02-EC38-DFD8D429C0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1" b="8601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A3338F9-5BC1-A6C7-1E5C-1A9E66CF7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9650" y="12341796"/>
            <a:ext cx="3724380" cy="55865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BF1FBF5-093B-067A-1DA6-554A1223D537}"/>
              </a:ext>
            </a:extLst>
          </p:cNvPr>
          <p:cNvSpPr txBox="1"/>
          <p:nvPr/>
        </p:nvSpPr>
        <p:spPr>
          <a:xfrm>
            <a:off x="5023536" y="5676195"/>
            <a:ext cx="1503611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475"/>
              </a:spcBef>
            </a:pPr>
            <a:r>
              <a:rPr lang="es-MX" sz="8800" b="1" spc="65" noProof="0" dirty="0">
                <a:solidFill>
                  <a:schemeClr val="bg1"/>
                </a:solidFill>
                <a:latin typeface="SF Pro Heavy" pitchFamily="2" charset="0"/>
                <a:ea typeface="SF Pro Semibold" pitchFamily="2" charset="0"/>
                <a:cs typeface="SF Pro Semibold" pitchFamily="2" charset="0"/>
              </a:rPr>
              <a:t>Hoy CONTPAQi Vende® es + que facturación en la nube</a:t>
            </a:r>
            <a:endParaRPr lang="es-MX" sz="8800" spc="65" noProof="0" dirty="0">
              <a:solidFill>
                <a:schemeClr val="bg1"/>
              </a:solidFill>
              <a:latin typeface="SF Pro Semibold" pitchFamily="2" charset="0"/>
              <a:ea typeface="SF Pro Semibold" pitchFamily="2" charset="0"/>
              <a:cs typeface="SF Pro Semibold" pitchFamily="2" charset="0"/>
            </a:endParaRPr>
          </a:p>
        </p:txBody>
      </p:sp>
      <p:pic>
        <p:nvPicPr>
          <p:cNvPr id="8" name="Imagen">
            <a:extLst>
              <a:ext uri="{FF2B5EF4-FFF2-40B4-BE49-F238E27FC236}">
                <a16:creationId xmlns:a16="http://schemas.microsoft.com/office/drawing/2014/main" id="{D628DBF6-B1AA-BD70-E25B-F92F82B864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09791" y="2211512"/>
            <a:ext cx="5764417" cy="213807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hevron 8">
            <a:extLst>
              <a:ext uri="{FF2B5EF4-FFF2-40B4-BE49-F238E27FC236}">
                <a16:creationId xmlns:a16="http://schemas.microsoft.com/office/drawing/2014/main" id="{0CF5FD30-6E13-A760-7CA3-AA471E773A4D}"/>
              </a:ext>
            </a:extLst>
          </p:cNvPr>
          <p:cNvSpPr/>
          <p:nvPr/>
        </p:nvSpPr>
        <p:spPr>
          <a:xfrm rot="5400000">
            <a:off x="11740307" y="8498751"/>
            <a:ext cx="903385" cy="1735322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>
              <a:solidFill>
                <a:srgbClr val="9626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28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985A89-0307-D183-E107-8C27E4936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Imagen">
            <a:extLst>
              <a:ext uri="{FF2B5EF4-FFF2-40B4-BE49-F238E27FC236}">
                <a16:creationId xmlns:a16="http://schemas.microsoft.com/office/drawing/2014/main" id="{40B1804F-303B-03FE-6E1E-ADF3E2B3BD7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3946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299031"/>
            <a:ext cx="28190828" cy="19151601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Cualquier modificación del material original de CONTPAQi® entregado al Distribuidor será responsabilidad exclusiva del propio Distribuidor. Se recomienda mantener la información íntegra tal como se ha proporcionado para asegurar la coherencia y precisión">
            <a:extLst>
              <a:ext uri="{FF2B5EF4-FFF2-40B4-BE49-F238E27FC236}">
                <a16:creationId xmlns:a16="http://schemas.microsoft.com/office/drawing/2014/main" id="{E9DE8317-F420-A4FE-6625-7417FD12E161}"/>
              </a:ext>
            </a:extLst>
          </p:cNvPr>
          <p:cNvSpPr txBox="1"/>
          <p:nvPr/>
        </p:nvSpPr>
        <p:spPr>
          <a:xfrm>
            <a:off x="481397" y="12930716"/>
            <a:ext cx="23421206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500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es-MX" noProof="0" dirty="0"/>
              <a:t>Cualquier modificación del material original de CONTPAQi® entregado al Distribuidor será responsabilidad exclusiva del propio Distribuidor. Se recomienda mantener la información íntegra tal como se ha proporcionado para asegurar la coherencia y precisión de la información tanto de la empresa como de sus productos y servicios. Los cambios realizados por los mismos Distribuidores que afecten la veracidad de la información estarán fuera de ser responsabilidad de CONTPAQi®.</a:t>
            </a:r>
          </a:p>
        </p:txBody>
      </p:sp>
      <p:sp>
        <p:nvSpPr>
          <p:cNvPr id="248" name="Últimas características">
            <a:extLst>
              <a:ext uri="{FF2B5EF4-FFF2-40B4-BE49-F238E27FC236}">
                <a16:creationId xmlns:a16="http://schemas.microsoft.com/office/drawing/2014/main" id="{06E0AB62-1DBA-AA5A-E56B-A944919DBE1F}"/>
              </a:ext>
            </a:extLst>
          </p:cNvPr>
          <p:cNvSpPr txBox="1"/>
          <p:nvPr/>
        </p:nvSpPr>
        <p:spPr>
          <a:xfrm>
            <a:off x="1369876" y="486053"/>
            <a:ext cx="20793644" cy="20133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8000">
                <a:solidFill>
                  <a:srgbClr val="9626E0"/>
                </a:solidFill>
                <a:latin typeface="Roboto Bk"/>
                <a:ea typeface="Roboto Bk"/>
                <a:cs typeface="Roboto Bk"/>
                <a:sym typeface="Roboto Black"/>
              </a:defRPr>
            </a:lvl1pPr>
          </a:lstStyle>
          <a:p>
            <a:pPr marL="12700" marR="5080">
              <a:spcBef>
                <a:spcPts val="475"/>
              </a:spcBef>
            </a:pPr>
            <a:r>
              <a:rPr lang="es-MX" sz="6000" b="1" spc="65" noProof="0" dirty="0">
                <a:solidFill>
                  <a:srgbClr val="0BA07A"/>
                </a:solidFill>
                <a:latin typeface="SF Pro Heavy" pitchFamily="2" charset="0"/>
              </a:rPr>
              <a:t>Ventas, Compras e inventarios: un solo ciclo</a:t>
            </a:r>
          </a:p>
          <a:p>
            <a:pPr marL="12700" marR="5080">
              <a:spcBef>
                <a:spcPts val="475"/>
              </a:spcBef>
            </a:pPr>
            <a:endParaRPr lang="es-MX" sz="6000" b="1" spc="65" noProof="0" dirty="0">
              <a:solidFill>
                <a:srgbClr val="0BA07A"/>
              </a:solidFill>
              <a:latin typeface="SF Pro Heavy" pitchFamily="2" charset="0"/>
              <a:ea typeface="SF Pro Heavy" pitchFamily="2" charset="0"/>
              <a:cs typeface="SF Pro Heavy" pitchFamily="2" charset="0"/>
            </a:endParaRPr>
          </a:p>
        </p:txBody>
      </p:sp>
      <p:sp>
        <p:nvSpPr>
          <p:cNvPr id="5" name="Shape 16">
            <a:extLst>
              <a:ext uri="{FF2B5EF4-FFF2-40B4-BE49-F238E27FC236}">
                <a16:creationId xmlns:a16="http://schemas.microsoft.com/office/drawing/2014/main" id="{3CC13D35-2A6A-2C00-0C5B-5B6F51E310D4}"/>
              </a:ext>
            </a:extLst>
          </p:cNvPr>
          <p:cNvSpPr/>
          <p:nvPr/>
        </p:nvSpPr>
        <p:spPr>
          <a:xfrm>
            <a:off x="13481206" y="2911546"/>
            <a:ext cx="9467284" cy="9113324"/>
          </a:xfrm>
          <a:prstGeom prst="ellipse">
            <a:avLst/>
          </a:prstGeom>
          <a:solidFill>
            <a:srgbClr val="E6F4F2"/>
          </a:solidFill>
          <a:ln w="12700">
            <a:solidFill>
              <a:srgbClr val="E6F4F2"/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7" name="Shape 17">
            <a:extLst>
              <a:ext uri="{FF2B5EF4-FFF2-40B4-BE49-F238E27FC236}">
                <a16:creationId xmlns:a16="http://schemas.microsoft.com/office/drawing/2014/main" id="{2DC7E08D-9C01-5390-42D9-4734B522307E}"/>
              </a:ext>
            </a:extLst>
          </p:cNvPr>
          <p:cNvSpPr/>
          <p:nvPr/>
        </p:nvSpPr>
        <p:spPr>
          <a:xfrm>
            <a:off x="14573585" y="3963083"/>
            <a:ext cx="7282526" cy="7010250"/>
          </a:xfrm>
          <a:prstGeom prst="ellipse">
            <a:avLst/>
          </a:prstGeom>
          <a:solidFill>
            <a:srgbClr val="0BA07A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9" name="Shape 18">
            <a:extLst>
              <a:ext uri="{FF2B5EF4-FFF2-40B4-BE49-F238E27FC236}">
                <a16:creationId xmlns:a16="http://schemas.microsoft.com/office/drawing/2014/main" id="{0D057EEA-2FD3-94EA-AFDC-D386F9155086}"/>
              </a:ext>
            </a:extLst>
          </p:cNvPr>
          <p:cNvSpPr/>
          <p:nvPr/>
        </p:nvSpPr>
        <p:spPr>
          <a:xfrm>
            <a:off x="16303185" y="5628018"/>
            <a:ext cx="3823326" cy="3680380"/>
          </a:xfrm>
          <a:prstGeom prst="ellipse">
            <a:avLst/>
          </a:prstGeom>
          <a:solidFill>
            <a:schemeClr val="bg1"/>
          </a:solidFill>
          <a:ln/>
          <a:effectLst>
            <a:outerShdw blurRad="152400" dist="38100" dir="5400000" algn="bl" rotWithShape="0">
              <a:srgbClr val="0D3B4F">
                <a:alpha val="25000"/>
              </a:srgb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11" name="Text 19">
            <a:extLst>
              <a:ext uri="{FF2B5EF4-FFF2-40B4-BE49-F238E27FC236}">
                <a16:creationId xmlns:a16="http://schemas.microsoft.com/office/drawing/2014/main" id="{B3850202-EB96-1CD6-A45B-E030F9BE0C36}"/>
              </a:ext>
            </a:extLst>
          </p:cNvPr>
          <p:cNvSpPr txBox="1"/>
          <p:nvPr/>
        </p:nvSpPr>
        <p:spPr>
          <a:xfrm>
            <a:off x="16394216" y="7079761"/>
            <a:ext cx="3641264" cy="701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MX" sz="3200" b="1" noProof="0" dirty="0">
                <a:solidFill>
                  <a:srgbClr val="5FD9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negocio</a:t>
            </a:r>
            <a:endParaRPr lang="es-MX" sz="3200" noProof="0" dirty="0">
              <a:solidFill>
                <a:srgbClr val="5FD9C8"/>
              </a:solidFill>
            </a:endParaRPr>
          </a:p>
        </p:txBody>
      </p:sp>
      <p:sp>
        <p:nvSpPr>
          <p:cNvPr id="15" name="Shape 21">
            <a:extLst>
              <a:ext uri="{FF2B5EF4-FFF2-40B4-BE49-F238E27FC236}">
                <a16:creationId xmlns:a16="http://schemas.microsoft.com/office/drawing/2014/main" id="{D6A8BA59-0265-30EA-A87B-DBC9F7C37B19}"/>
              </a:ext>
            </a:extLst>
          </p:cNvPr>
          <p:cNvSpPr/>
          <p:nvPr/>
        </p:nvSpPr>
        <p:spPr>
          <a:xfrm>
            <a:off x="16794755" y="1686689"/>
            <a:ext cx="2840186" cy="2733998"/>
          </a:xfrm>
          <a:prstGeom prst="ellipse">
            <a:avLst/>
          </a:prstGeom>
          <a:solidFill>
            <a:srgbClr val="5FD9C8"/>
          </a:solidFill>
          <a:ln w="12700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17" name="Text 22">
            <a:extLst>
              <a:ext uri="{FF2B5EF4-FFF2-40B4-BE49-F238E27FC236}">
                <a16:creationId xmlns:a16="http://schemas.microsoft.com/office/drawing/2014/main" id="{50519970-FE67-CBCC-BEF4-BFCD9FC620C6}"/>
              </a:ext>
            </a:extLst>
          </p:cNvPr>
          <p:cNvSpPr txBox="1"/>
          <p:nvPr/>
        </p:nvSpPr>
        <p:spPr>
          <a:xfrm>
            <a:off x="16794755" y="2498073"/>
            <a:ext cx="2840186" cy="701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MX" sz="2400" b="1" noProof="0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Compras</a:t>
            </a:r>
            <a:endParaRPr lang="es-MX" sz="2400" noProof="0" dirty="0">
              <a:solidFill>
                <a:schemeClr val="bg1"/>
              </a:solidFill>
            </a:endParaRPr>
          </a:p>
        </p:txBody>
      </p:sp>
      <p:sp>
        <p:nvSpPr>
          <p:cNvPr id="21" name="Shape 24">
            <a:extLst>
              <a:ext uri="{FF2B5EF4-FFF2-40B4-BE49-F238E27FC236}">
                <a16:creationId xmlns:a16="http://schemas.microsoft.com/office/drawing/2014/main" id="{7CD2263C-C7D3-FF65-5755-1B1D779EE59E}"/>
              </a:ext>
            </a:extLst>
          </p:cNvPr>
          <p:cNvSpPr/>
          <p:nvPr/>
        </p:nvSpPr>
        <p:spPr>
          <a:xfrm>
            <a:off x="17832515" y="1284749"/>
            <a:ext cx="764666" cy="736076"/>
          </a:xfrm>
          <a:prstGeom prst="ellipse">
            <a:avLst/>
          </a:prstGeom>
          <a:solidFill>
            <a:srgbClr val="0D3B4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23" name="Text 25">
            <a:extLst>
              <a:ext uri="{FF2B5EF4-FFF2-40B4-BE49-F238E27FC236}">
                <a16:creationId xmlns:a16="http://schemas.microsoft.com/office/drawing/2014/main" id="{AB999247-AF41-B2ED-D70B-45E709A780F1}"/>
              </a:ext>
            </a:extLst>
          </p:cNvPr>
          <p:cNvSpPr txBox="1"/>
          <p:nvPr/>
        </p:nvSpPr>
        <p:spPr>
          <a:xfrm>
            <a:off x="18265712" y="1252104"/>
            <a:ext cx="764666" cy="736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MX" sz="2400" b="1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s-MX" sz="2400" noProof="0" dirty="0"/>
          </a:p>
        </p:txBody>
      </p:sp>
      <p:sp>
        <p:nvSpPr>
          <p:cNvPr id="25" name="Shape 26">
            <a:extLst>
              <a:ext uri="{FF2B5EF4-FFF2-40B4-BE49-F238E27FC236}">
                <a16:creationId xmlns:a16="http://schemas.microsoft.com/office/drawing/2014/main" id="{0DBA2ADF-36E6-9619-5221-E35C534718DA}"/>
              </a:ext>
            </a:extLst>
          </p:cNvPr>
          <p:cNvSpPr/>
          <p:nvPr/>
        </p:nvSpPr>
        <p:spPr>
          <a:xfrm>
            <a:off x="20481534" y="7835613"/>
            <a:ext cx="2840186" cy="2733998"/>
          </a:xfrm>
          <a:prstGeom prst="ellipse">
            <a:avLst/>
          </a:prstGeom>
          <a:solidFill>
            <a:srgbClr val="87B5AA"/>
          </a:solidFill>
          <a:ln w="12700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27" name="Text 27">
            <a:extLst>
              <a:ext uri="{FF2B5EF4-FFF2-40B4-BE49-F238E27FC236}">
                <a16:creationId xmlns:a16="http://schemas.microsoft.com/office/drawing/2014/main" id="{E4F26F00-F986-A31C-F1FB-198149DCFC22}"/>
              </a:ext>
            </a:extLst>
          </p:cNvPr>
          <p:cNvSpPr txBox="1"/>
          <p:nvPr/>
        </p:nvSpPr>
        <p:spPr>
          <a:xfrm>
            <a:off x="20471184" y="8555378"/>
            <a:ext cx="2840186" cy="701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MX" sz="2400" b="1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Inventarios</a:t>
            </a:r>
            <a:endParaRPr lang="es-MX" sz="2400" noProof="0" dirty="0"/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30C0FF9B-D95B-D9E9-5C6E-9A5AEC088B6F}"/>
              </a:ext>
            </a:extLst>
          </p:cNvPr>
          <p:cNvSpPr/>
          <p:nvPr/>
        </p:nvSpPr>
        <p:spPr>
          <a:xfrm>
            <a:off x="22757062" y="9650656"/>
            <a:ext cx="764666" cy="736076"/>
          </a:xfrm>
          <a:prstGeom prst="ellipse">
            <a:avLst/>
          </a:prstGeom>
          <a:solidFill>
            <a:srgbClr val="0D3B4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33" name="Text 30">
            <a:extLst>
              <a:ext uri="{FF2B5EF4-FFF2-40B4-BE49-F238E27FC236}">
                <a16:creationId xmlns:a16="http://schemas.microsoft.com/office/drawing/2014/main" id="{1A7DE06D-463A-86CC-CB24-B980B1A9D985}"/>
              </a:ext>
            </a:extLst>
          </p:cNvPr>
          <p:cNvSpPr txBox="1"/>
          <p:nvPr/>
        </p:nvSpPr>
        <p:spPr>
          <a:xfrm>
            <a:off x="22757062" y="9638395"/>
            <a:ext cx="764666" cy="736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MX" sz="2400" b="1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s-MX" sz="2400" noProof="0" dirty="0"/>
          </a:p>
        </p:txBody>
      </p:sp>
      <p:sp>
        <p:nvSpPr>
          <p:cNvPr id="35" name="Shape 31">
            <a:extLst>
              <a:ext uri="{FF2B5EF4-FFF2-40B4-BE49-F238E27FC236}">
                <a16:creationId xmlns:a16="http://schemas.microsoft.com/office/drawing/2014/main" id="{BF46658E-45F1-F13A-82BE-F0BC154BE7B6}"/>
              </a:ext>
            </a:extLst>
          </p:cNvPr>
          <p:cNvSpPr/>
          <p:nvPr/>
        </p:nvSpPr>
        <p:spPr>
          <a:xfrm>
            <a:off x="13328327" y="7835613"/>
            <a:ext cx="2840186" cy="2733998"/>
          </a:xfrm>
          <a:prstGeom prst="ellipse">
            <a:avLst/>
          </a:prstGeom>
          <a:solidFill>
            <a:srgbClr val="00A99D"/>
          </a:solidFill>
          <a:ln w="12700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s-MX" noProof="0" dirty="0"/>
          </a:p>
        </p:txBody>
      </p:sp>
      <p:sp>
        <p:nvSpPr>
          <p:cNvPr id="37" name="Text 32">
            <a:extLst>
              <a:ext uri="{FF2B5EF4-FFF2-40B4-BE49-F238E27FC236}">
                <a16:creationId xmlns:a16="http://schemas.microsoft.com/office/drawing/2014/main" id="{498F1863-81E7-845D-D974-4E43850F4444}"/>
              </a:ext>
            </a:extLst>
          </p:cNvPr>
          <p:cNvSpPr txBox="1"/>
          <p:nvPr/>
        </p:nvSpPr>
        <p:spPr>
          <a:xfrm>
            <a:off x="13268070" y="8462011"/>
            <a:ext cx="2840186" cy="7010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MX" sz="2400" b="1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Ventas</a:t>
            </a:r>
            <a:endParaRPr lang="es-MX" sz="2400" noProof="0" dirty="0"/>
          </a:p>
        </p:txBody>
      </p:sp>
      <p:sp>
        <p:nvSpPr>
          <p:cNvPr id="39" name="Text 33">
            <a:extLst>
              <a:ext uri="{FF2B5EF4-FFF2-40B4-BE49-F238E27FC236}">
                <a16:creationId xmlns:a16="http://schemas.microsoft.com/office/drawing/2014/main" id="{0B1CA3F8-8F46-5821-9CBD-EA0D83CE4817}"/>
              </a:ext>
            </a:extLst>
          </p:cNvPr>
          <p:cNvSpPr txBox="1"/>
          <p:nvPr/>
        </p:nvSpPr>
        <p:spPr>
          <a:xfrm>
            <a:off x="13406048" y="9031862"/>
            <a:ext cx="2840186" cy="10865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spcBef>
                <a:spcPts val="300"/>
              </a:spcBef>
            </a:pPr>
            <a:r>
              <a:rPr lang="es-MX" sz="2000" noProof="0" dirty="0">
                <a:solidFill>
                  <a:schemeClr val="bg1"/>
                </a:solidFill>
                <a:latin typeface="SF Pro Semibold" pitchFamily="2" charset="0"/>
              </a:rPr>
              <a:t>¿Qué vendo y quién me debe?</a:t>
            </a:r>
          </a:p>
        </p:txBody>
      </p:sp>
      <p:sp>
        <p:nvSpPr>
          <p:cNvPr id="41" name="Shape 34">
            <a:extLst>
              <a:ext uri="{FF2B5EF4-FFF2-40B4-BE49-F238E27FC236}">
                <a16:creationId xmlns:a16="http://schemas.microsoft.com/office/drawing/2014/main" id="{1858CF35-9087-0F85-91F7-C4751C6E4873}"/>
              </a:ext>
            </a:extLst>
          </p:cNvPr>
          <p:cNvSpPr/>
          <p:nvPr/>
        </p:nvSpPr>
        <p:spPr>
          <a:xfrm>
            <a:off x="13373772" y="9857147"/>
            <a:ext cx="764666" cy="736076"/>
          </a:xfrm>
          <a:prstGeom prst="ellipse">
            <a:avLst/>
          </a:prstGeom>
          <a:solidFill>
            <a:srgbClr val="0D3B4F"/>
          </a:solidFill>
          <a:ln/>
        </p:spPr>
        <p:txBody>
          <a:bodyPr/>
          <a:lstStyle/>
          <a:p>
            <a:endParaRPr lang="es-MX" noProof="0" dirty="0"/>
          </a:p>
        </p:txBody>
      </p:sp>
      <p:sp>
        <p:nvSpPr>
          <p:cNvPr id="43" name="Text 35">
            <a:extLst>
              <a:ext uri="{FF2B5EF4-FFF2-40B4-BE49-F238E27FC236}">
                <a16:creationId xmlns:a16="http://schemas.microsoft.com/office/drawing/2014/main" id="{82F5628F-8AA5-9E3A-2908-8062F205CF61}"/>
              </a:ext>
            </a:extLst>
          </p:cNvPr>
          <p:cNvSpPr txBox="1"/>
          <p:nvPr/>
        </p:nvSpPr>
        <p:spPr>
          <a:xfrm>
            <a:off x="13330748" y="9833535"/>
            <a:ext cx="764666" cy="736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MX" sz="2400" b="1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3</a:t>
            </a:r>
            <a:endParaRPr lang="es-MX" sz="2400" noProof="0" dirty="0"/>
          </a:p>
        </p:txBody>
      </p:sp>
      <p:sp>
        <p:nvSpPr>
          <p:cNvPr id="45" name="Shape 3">
            <a:extLst>
              <a:ext uri="{FF2B5EF4-FFF2-40B4-BE49-F238E27FC236}">
                <a16:creationId xmlns:a16="http://schemas.microsoft.com/office/drawing/2014/main" id="{87D2F7DD-63A1-E96A-0E01-E905AA538698}"/>
              </a:ext>
            </a:extLst>
          </p:cNvPr>
          <p:cNvSpPr/>
          <p:nvPr/>
        </p:nvSpPr>
        <p:spPr>
          <a:xfrm>
            <a:off x="847294" y="3342676"/>
            <a:ext cx="9896905" cy="1609047"/>
          </a:xfrm>
          <a:prstGeom prst="roundRect">
            <a:avLst>
              <a:gd name="adj" fmla="val 8929"/>
            </a:avLst>
          </a:prstGeom>
          <a:solidFill>
            <a:srgbClr val="F2F6F8"/>
          </a:solidFill>
          <a:ln w="12700">
            <a:solidFill>
              <a:srgbClr val="D7E2E8"/>
            </a:solidFill>
            <a:prstDash val="solid"/>
          </a:ln>
        </p:spPr>
        <p:txBody>
          <a:bodyPr/>
          <a:lstStyle/>
          <a:p>
            <a:endParaRPr lang="es-MX" noProof="0" dirty="0"/>
          </a:p>
        </p:txBody>
      </p:sp>
      <p:sp>
        <p:nvSpPr>
          <p:cNvPr id="49" name="Text 5">
            <a:extLst>
              <a:ext uri="{FF2B5EF4-FFF2-40B4-BE49-F238E27FC236}">
                <a16:creationId xmlns:a16="http://schemas.microsoft.com/office/drawing/2014/main" id="{13FB05B3-E4DD-14D8-199E-8E76127B3EAD}"/>
              </a:ext>
            </a:extLst>
          </p:cNvPr>
          <p:cNvSpPr txBox="1"/>
          <p:nvPr/>
        </p:nvSpPr>
        <p:spPr>
          <a:xfrm>
            <a:off x="1505663" y="3470693"/>
            <a:ext cx="4663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2800" b="1">
                <a:solidFill>
                  <a:srgbClr val="0BA07A"/>
                </a:solidFill>
                <a:latin typeface="SF Pro Semibold" pitchFamily="2" charset="0"/>
              </a:defRPr>
            </a:lvl1pPr>
          </a:lstStyle>
          <a:p>
            <a:r>
              <a:rPr lang="es-MX" noProof="0" dirty="0"/>
              <a:t>Hoy lo llevas en Excel</a:t>
            </a:r>
          </a:p>
        </p:txBody>
      </p:sp>
      <p:sp>
        <p:nvSpPr>
          <p:cNvPr id="51" name="Text 6">
            <a:extLst>
              <a:ext uri="{FF2B5EF4-FFF2-40B4-BE49-F238E27FC236}">
                <a16:creationId xmlns:a16="http://schemas.microsoft.com/office/drawing/2014/main" id="{B6350A67-C94D-1E9A-5E8E-FAB9267EB553}"/>
              </a:ext>
            </a:extLst>
          </p:cNvPr>
          <p:cNvSpPr txBox="1"/>
          <p:nvPr/>
        </p:nvSpPr>
        <p:spPr>
          <a:xfrm>
            <a:off x="1505663" y="4106052"/>
            <a:ext cx="866199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MX" sz="2800" noProof="0" dirty="0">
                <a:solidFill>
                  <a:srgbClr val="0BA07A"/>
                </a:solidFill>
                <a:latin typeface="SF Pro Semibold" pitchFamily="2" charset="0"/>
              </a:rPr>
              <a:t>Cada archivo vive aparte: el inventario no sabe lo que se vendió y la compra no sabe lo que falta.</a:t>
            </a:r>
          </a:p>
        </p:txBody>
      </p:sp>
      <p:grpSp>
        <p:nvGrpSpPr>
          <p:cNvPr id="205" name="Grupo 204">
            <a:extLst>
              <a:ext uri="{FF2B5EF4-FFF2-40B4-BE49-F238E27FC236}">
                <a16:creationId xmlns:a16="http://schemas.microsoft.com/office/drawing/2014/main" id="{C364BEEA-7B48-4089-B425-94DC0E28273B}"/>
              </a:ext>
            </a:extLst>
          </p:cNvPr>
          <p:cNvGrpSpPr/>
          <p:nvPr/>
        </p:nvGrpSpPr>
        <p:grpSpPr>
          <a:xfrm>
            <a:off x="847294" y="5326233"/>
            <a:ext cx="9896904" cy="1609047"/>
            <a:chOff x="847295" y="4549684"/>
            <a:chExt cx="9896904" cy="1609047"/>
          </a:xfrm>
        </p:grpSpPr>
        <p:sp>
          <p:nvSpPr>
            <p:cNvPr id="53" name="Shape 7">
              <a:extLst>
                <a:ext uri="{FF2B5EF4-FFF2-40B4-BE49-F238E27FC236}">
                  <a16:creationId xmlns:a16="http://schemas.microsoft.com/office/drawing/2014/main" id="{7DA469C3-7D7D-20AF-E06A-2DE0F14255DD}"/>
                </a:ext>
              </a:extLst>
            </p:cNvPr>
            <p:cNvSpPr/>
            <p:nvPr/>
          </p:nvSpPr>
          <p:spPr>
            <a:xfrm>
              <a:off x="847295" y="4549684"/>
              <a:ext cx="9896904" cy="1609047"/>
            </a:xfrm>
            <a:prstGeom prst="roundRect">
              <a:avLst>
                <a:gd name="adj" fmla="val 8929"/>
              </a:avLst>
            </a:prstGeom>
            <a:solidFill>
              <a:srgbClr val="F2F6F8"/>
            </a:solidFill>
            <a:ln w="12700">
              <a:solidFill>
                <a:srgbClr val="D7E2E8"/>
              </a:solidFill>
              <a:prstDash val="solid"/>
            </a:ln>
          </p:spPr>
          <p:txBody>
            <a:bodyPr/>
            <a:lstStyle/>
            <a:p>
              <a:endParaRPr lang="es-MX" noProof="0" dirty="0"/>
            </a:p>
          </p:txBody>
        </p:sp>
        <p:sp>
          <p:nvSpPr>
            <p:cNvPr id="57" name="Text 9">
              <a:extLst>
                <a:ext uri="{FF2B5EF4-FFF2-40B4-BE49-F238E27FC236}">
                  <a16:creationId xmlns:a16="http://schemas.microsoft.com/office/drawing/2014/main" id="{92F17141-4406-8C13-51C9-C41722252683}"/>
                </a:ext>
              </a:extLst>
            </p:cNvPr>
            <p:cNvSpPr txBox="1"/>
            <p:nvPr/>
          </p:nvSpPr>
          <p:spPr>
            <a:xfrm>
              <a:off x="1505663" y="4677701"/>
              <a:ext cx="466344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>
                <a:defRPr sz="2800" b="1">
                  <a:solidFill>
                    <a:srgbClr val="0BA07A"/>
                  </a:solidFill>
                  <a:latin typeface="SF Pro Semibold" pitchFamily="2" charset="0"/>
                </a:defRPr>
              </a:lvl1pPr>
            </a:lstStyle>
            <a:p>
              <a:r>
                <a:rPr lang="es-MX" noProof="0" dirty="0"/>
                <a:t>Quieres digitalizar tus procesos</a:t>
              </a:r>
            </a:p>
          </p:txBody>
        </p:sp>
        <p:sp>
          <p:nvSpPr>
            <p:cNvPr id="59" name="Text 10">
              <a:extLst>
                <a:ext uri="{FF2B5EF4-FFF2-40B4-BE49-F238E27FC236}">
                  <a16:creationId xmlns:a16="http://schemas.microsoft.com/office/drawing/2014/main" id="{3C475515-42CC-0484-9E17-EC7CD9C7AD83}"/>
                </a:ext>
              </a:extLst>
            </p:cNvPr>
            <p:cNvSpPr txBox="1"/>
            <p:nvPr/>
          </p:nvSpPr>
          <p:spPr>
            <a:xfrm>
              <a:off x="1505663" y="5218600"/>
              <a:ext cx="9238534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>
                <a:defRPr sz="3200">
                  <a:solidFill>
                    <a:srgbClr val="0BA07A"/>
                  </a:solidFill>
                  <a:latin typeface="SF Pro Semibold" pitchFamily="2" charset="0"/>
                </a:defRPr>
              </a:lvl1pPr>
            </a:lstStyle>
            <a:p>
              <a:r>
                <a:rPr lang="es-MX" sz="2800" noProof="0" dirty="0"/>
                <a:t>Capturas una sola vez y el dato viaja al resto del ciclo, desde cualquier lugar y en tiempo real.</a:t>
              </a:r>
            </a:p>
          </p:txBody>
        </p:sp>
      </p:grpSp>
      <p:grpSp>
        <p:nvGrpSpPr>
          <p:cNvPr id="206" name="Grupo 205">
            <a:extLst>
              <a:ext uri="{FF2B5EF4-FFF2-40B4-BE49-F238E27FC236}">
                <a16:creationId xmlns:a16="http://schemas.microsoft.com/office/drawing/2014/main" id="{E15C7CBF-EFFB-4145-A4DE-3F011BBEB883}"/>
              </a:ext>
            </a:extLst>
          </p:cNvPr>
          <p:cNvGrpSpPr/>
          <p:nvPr/>
        </p:nvGrpSpPr>
        <p:grpSpPr>
          <a:xfrm>
            <a:off x="847294" y="7309790"/>
            <a:ext cx="10208380" cy="1605523"/>
            <a:chOff x="847294" y="5756692"/>
            <a:chExt cx="10208380" cy="1605523"/>
          </a:xfrm>
        </p:grpSpPr>
        <p:sp>
          <p:nvSpPr>
            <p:cNvPr id="61" name="Shape 11">
              <a:extLst>
                <a:ext uri="{FF2B5EF4-FFF2-40B4-BE49-F238E27FC236}">
                  <a16:creationId xmlns:a16="http://schemas.microsoft.com/office/drawing/2014/main" id="{279FD4FC-DC64-DE94-EA2D-363FEACB037D}"/>
                </a:ext>
              </a:extLst>
            </p:cNvPr>
            <p:cNvSpPr/>
            <p:nvPr/>
          </p:nvSpPr>
          <p:spPr>
            <a:xfrm>
              <a:off x="847294" y="5756692"/>
              <a:ext cx="9896903" cy="1605523"/>
            </a:xfrm>
            <a:prstGeom prst="roundRect">
              <a:avLst>
                <a:gd name="adj" fmla="val 8929"/>
              </a:avLst>
            </a:prstGeom>
            <a:solidFill>
              <a:srgbClr val="F2F6F8"/>
            </a:solidFill>
            <a:ln w="12700">
              <a:solidFill>
                <a:srgbClr val="D7E2E8"/>
              </a:solidFill>
              <a:prstDash val="solid"/>
            </a:ln>
          </p:spPr>
          <p:txBody>
            <a:bodyPr/>
            <a:lstStyle/>
            <a:p>
              <a:endParaRPr lang="es-MX" noProof="0" dirty="0"/>
            </a:p>
          </p:txBody>
        </p:sp>
        <p:sp>
          <p:nvSpPr>
            <p:cNvPr id="193" name="Text 13">
              <a:extLst>
                <a:ext uri="{FF2B5EF4-FFF2-40B4-BE49-F238E27FC236}">
                  <a16:creationId xmlns:a16="http://schemas.microsoft.com/office/drawing/2014/main" id="{7246DE2F-1F7F-B5B6-E5B0-9B141683EBA0}"/>
                </a:ext>
              </a:extLst>
            </p:cNvPr>
            <p:cNvSpPr txBox="1"/>
            <p:nvPr/>
          </p:nvSpPr>
          <p:spPr>
            <a:xfrm>
              <a:off x="1468276" y="5920894"/>
              <a:ext cx="4663440" cy="292608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s-MX" sz="2800" b="1" noProof="0" dirty="0">
                  <a:solidFill>
                    <a:srgbClr val="0BA07A"/>
                  </a:solidFill>
                  <a:latin typeface="SF Pro Semibold" pitchFamily="2" charset="0"/>
                </a:rPr>
                <a:t>Solo controla una parte</a:t>
              </a:r>
              <a:endParaRPr lang="es-MX" sz="1200" b="1" noProof="0" dirty="0"/>
            </a:p>
          </p:txBody>
        </p:sp>
        <p:sp>
          <p:nvSpPr>
            <p:cNvPr id="195" name="Text 14">
              <a:extLst>
                <a:ext uri="{FF2B5EF4-FFF2-40B4-BE49-F238E27FC236}">
                  <a16:creationId xmlns:a16="http://schemas.microsoft.com/office/drawing/2014/main" id="{D3BE7A28-8C46-615A-F4E9-64893E75B392}"/>
                </a:ext>
              </a:extLst>
            </p:cNvPr>
            <p:cNvSpPr txBox="1"/>
            <p:nvPr/>
          </p:nvSpPr>
          <p:spPr>
            <a:xfrm>
              <a:off x="1505663" y="6463143"/>
              <a:ext cx="9550011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>
                <a:defRPr sz="3200">
                  <a:solidFill>
                    <a:srgbClr val="0BA07A"/>
                  </a:solidFill>
                  <a:latin typeface="SF Pro Semibold" pitchFamily="2" charset="0"/>
                </a:defRPr>
              </a:lvl1pPr>
            </a:lstStyle>
            <a:p>
              <a:r>
                <a:rPr lang="es-MX" sz="2800" noProof="0" dirty="0"/>
                <a:t>Facturar sin ver el costo es media foto. Con el ciclo completo sabes cuánto ganas, no solo cuánto vendes.</a:t>
              </a:r>
            </a:p>
          </p:txBody>
        </p:sp>
      </p:grpSp>
      <p:sp>
        <p:nvSpPr>
          <p:cNvPr id="197" name="Text 15">
            <a:extLst>
              <a:ext uri="{FF2B5EF4-FFF2-40B4-BE49-F238E27FC236}">
                <a16:creationId xmlns:a16="http://schemas.microsoft.com/office/drawing/2014/main" id="{5CC88221-C0B0-3BE9-3015-55FE3E5048E1}"/>
              </a:ext>
            </a:extLst>
          </p:cNvPr>
          <p:cNvSpPr txBox="1"/>
          <p:nvPr/>
        </p:nvSpPr>
        <p:spPr>
          <a:xfrm>
            <a:off x="729822" y="9540285"/>
            <a:ext cx="12476218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>
              <a:lnSpc>
                <a:spcPct val="100000"/>
              </a:lnSpc>
              <a:spcBef>
                <a:spcPts val="0"/>
              </a:spcBef>
              <a:defRPr>
                <a:solidFill>
                  <a:srgbClr val="0BA07A"/>
                </a:solidFill>
                <a:latin typeface="SF Pro Semibold" pitchFamily="2" charset="0"/>
                <a:ea typeface="SF Pro Semibold" pitchFamily="2" charset="0"/>
                <a:cs typeface="SF Pro Semibold" pitchFamily="2" charset="0"/>
              </a:defRPr>
            </a:lvl1pPr>
          </a:lstStyle>
          <a:p>
            <a:r>
              <a:rPr lang="es-MX" noProof="0" dirty="0"/>
              <a:t>Vender más no siempre es ganar más. </a:t>
            </a:r>
          </a:p>
          <a:p>
            <a:r>
              <a:rPr lang="es-MX" noProof="0" dirty="0"/>
              <a:t>El ciclo completo te dice la diferencia.</a:t>
            </a:r>
          </a:p>
        </p:txBody>
      </p:sp>
      <p:sp>
        <p:nvSpPr>
          <p:cNvPr id="198" name="CuadroTexto 197">
            <a:extLst>
              <a:ext uri="{FF2B5EF4-FFF2-40B4-BE49-F238E27FC236}">
                <a16:creationId xmlns:a16="http://schemas.microsoft.com/office/drawing/2014/main" id="{A6260DF2-4C76-D9E8-52CB-EA69C813A139}"/>
              </a:ext>
            </a:extLst>
          </p:cNvPr>
          <p:cNvSpPr txBox="1"/>
          <p:nvPr/>
        </p:nvSpPr>
        <p:spPr>
          <a:xfrm>
            <a:off x="16938605" y="3126234"/>
            <a:ext cx="2467594" cy="7335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MX" sz="2000" noProof="0" dirty="0">
                <a:solidFill>
                  <a:schemeClr val="bg1"/>
                </a:solidFill>
                <a:latin typeface="SF Pro Semibold" pitchFamily="2" charset="0"/>
              </a:rPr>
              <a:t>¿Qué compro </a:t>
            </a:r>
          </a:p>
          <a:p>
            <a:pPr marL="0" marR="0" indent="0" algn="ctr" defTabSz="2438338" rtl="0" fontAlgn="auto" latinLnBrk="0" hangingPunct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MX" sz="2000" noProof="0" dirty="0">
                <a:solidFill>
                  <a:schemeClr val="bg1"/>
                </a:solidFill>
                <a:latin typeface="SF Pro Semibold" pitchFamily="2" charset="0"/>
              </a:rPr>
              <a:t>y a quien le debo?</a:t>
            </a:r>
          </a:p>
        </p:txBody>
      </p:sp>
      <p:sp>
        <p:nvSpPr>
          <p:cNvPr id="200" name="CuadroTexto 199">
            <a:extLst>
              <a:ext uri="{FF2B5EF4-FFF2-40B4-BE49-F238E27FC236}">
                <a16:creationId xmlns:a16="http://schemas.microsoft.com/office/drawing/2014/main" id="{81D3C055-C4C4-2E6B-87E3-2EF1302E3896}"/>
              </a:ext>
            </a:extLst>
          </p:cNvPr>
          <p:cNvSpPr txBox="1"/>
          <p:nvPr/>
        </p:nvSpPr>
        <p:spPr>
          <a:xfrm>
            <a:off x="20223282" y="9161262"/>
            <a:ext cx="3356689" cy="73353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>
              <a:spcBef>
                <a:spcPts val="3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es-MX" sz="2000" noProof="0" dirty="0">
                <a:latin typeface="SF Pro Semibold" pitchFamily="2" charset="0"/>
              </a:rPr>
              <a:t>¿Qué tengo y </a:t>
            </a:r>
          </a:p>
          <a:p>
            <a:r>
              <a:rPr lang="es-MX" sz="2000" noProof="0" dirty="0">
                <a:latin typeface="SF Pro Semibold" pitchFamily="2" charset="0"/>
              </a:rPr>
              <a:t>cuanto me costo?</a:t>
            </a:r>
          </a:p>
        </p:txBody>
      </p:sp>
      <p:sp>
        <p:nvSpPr>
          <p:cNvPr id="204" name="CuadroTexto 203">
            <a:extLst>
              <a:ext uri="{FF2B5EF4-FFF2-40B4-BE49-F238E27FC236}">
                <a16:creationId xmlns:a16="http://schemas.microsoft.com/office/drawing/2014/main" id="{789753EE-88E9-CAFC-3DBF-65A344297121}"/>
              </a:ext>
            </a:extLst>
          </p:cNvPr>
          <p:cNvSpPr txBox="1"/>
          <p:nvPr/>
        </p:nvSpPr>
        <p:spPr>
          <a:xfrm>
            <a:off x="16637981" y="7182986"/>
            <a:ext cx="3302186" cy="9566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MX" sz="2000" noProof="0" dirty="0">
                <a:solidFill>
                  <a:srgbClr val="0BA07A"/>
                </a:solidFill>
                <a:latin typeface="SF Pro Semibold" pitchFamily="2" charset="0"/>
              </a:rPr>
              <a:t>Un</a:t>
            </a:r>
            <a:r>
              <a:rPr kumimoji="0" lang="es-MX" sz="1050" b="0" i="0" u="none" strike="noStrike" cap="none" spc="0" normalizeH="0" baseline="0" noProof="0" dirty="0">
                <a:ln>
                  <a:noFill/>
                </a:ln>
                <a:solidFill>
                  <a:srgbClr val="5FD9C8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</a:t>
            </a:r>
            <a:r>
              <a:rPr lang="es-MX" sz="2000" noProof="0" dirty="0">
                <a:solidFill>
                  <a:srgbClr val="0BA07A"/>
                </a:solidFill>
                <a:latin typeface="SF Pro Semibold" pitchFamily="2" charset="0"/>
              </a:rPr>
              <a:t>solo lugar para todo el flujo</a:t>
            </a:r>
          </a:p>
        </p:txBody>
      </p:sp>
      <p:pic>
        <p:nvPicPr>
          <p:cNvPr id="208" name="Image 4" descr="preencoded.png">
            <a:extLst>
              <a:ext uri="{FF2B5EF4-FFF2-40B4-BE49-F238E27FC236}">
                <a16:creationId xmlns:a16="http://schemas.microsoft.com/office/drawing/2014/main" id="{7D70A6E8-C2BB-F20E-8167-FC0CF8502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03511" y="2128510"/>
            <a:ext cx="537781" cy="537781"/>
          </a:xfrm>
          <a:prstGeom prst="rect">
            <a:avLst/>
          </a:prstGeom>
        </p:spPr>
      </p:pic>
      <p:pic>
        <p:nvPicPr>
          <p:cNvPr id="210" name="Image 5" descr="preencoded.png">
            <a:extLst>
              <a:ext uri="{FF2B5EF4-FFF2-40B4-BE49-F238E27FC236}">
                <a16:creationId xmlns:a16="http://schemas.microsoft.com/office/drawing/2014/main" id="{E45E0FD8-C90B-9938-46EB-7D564A2003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41982" y="8024584"/>
            <a:ext cx="638609" cy="638609"/>
          </a:xfrm>
          <a:prstGeom prst="rect">
            <a:avLst/>
          </a:prstGeom>
        </p:spPr>
      </p:pic>
      <p:pic>
        <p:nvPicPr>
          <p:cNvPr id="212" name="Image 6" descr="preencoded.png">
            <a:extLst>
              <a:ext uri="{FF2B5EF4-FFF2-40B4-BE49-F238E27FC236}">
                <a16:creationId xmlns:a16="http://schemas.microsoft.com/office/drawing/2014/main" id="{53CC6504-6706-5DDD-F6DD-D457998492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9189" y="7936778"/>
            <a:ext cx="678029" cy="678029"/>
          </a:xfrm>
          <a:prstGeom prst="rect">
            <a:avLst/>
          </a:prstGeom>
        </p:spPr>
      </p:pic>
      <p:sp>
        <p:nvSpPr>
          <p:cNvPr id="214" name="Text 30">
            <a:extLst>
              <a:ext uri="{FF2B5EF4-FFF2-40B4-BE49-F238E27FC236}">
                <a16:creationId xmlns:a16="http://schemas.microsoft.com/office/drawing/2014/main" id="{F24D80EA-BDED-8AE4-AD28-BD3B1BF1C073}"/>
              </a:ext>
            </a:extLst>
          </p:cNvPr>
          <p:cNvSpPr txBox="1"/>
          <p:nvPr/>
        </p:nvSpPr>
        <p:spPr>
          <a:xfrm>
            <a:off x="17832515" y="1278518"/>
            <a:ext cx="764666" cy="7360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MX" sz="2400" b="1" noProof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s-MX" sz="2400" noProof="0" dirty="0"/>
          </a:p>
        </p:txBody>
      </p:sp>
      <p:pic>
        <p:nvPicPr>
          <p:cNvPr id="216" name="Image 3" descr="preencoded.png">
            <a:extLst>
              <a:ext uri="{FF2B5EF4-FFF2-40B4-BE49-F238E27FC236}">
                <a16:creationId xmlns:a16="http://schemas.microsoft.com/office/drawing/2014/main" id="{BE86F912-B0B6-FA44-08C5-47857F52A8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759777" y="6062720"/>
            <a:ext cx="841785" cy="841785"/>
          </a:xfrm>
          <a:prstGeom prst="rect">
            <a:avLst/>
          </a:prstGeom>
        </p:spPr>
      </p:pic>
      <p:sp>
        <p:nvSpPr>
          <p:cNvPr id="232" name="Shape 4">
            <a:extLst>
              <a:ext uri="{FF2B5EF4-FFF2-40B4-BE49-F238E27FC236}">
                <a16:creationId xmlns:a16="http://schemas.microsoft.com/office/drawing/2014/main" id="{156F9831-99A4-2FD2-1A97-703F8EC80D26}"/>
              </a:ext>
            </a:extLst>
          </p:cNvPr>
          <p:cNvSpPr/>
          <p:nvPr/>
        </p:nvSpPr>
        <p:spPr>
          <a:xfrm>
            <a:off x="446919" y="3027350"/>
            <a:ext cx="886685" cy="886685"/>
          </a:xfrm>
          <a:prstGeom prst="ellipse">
            <a:avLst/>
          </a:prstGeom>
          <a:solidFill>
            <a:srgbClr val="00A99D"/>
          </a:solidFill>
          <a:ln/>
        </p:spPr>
        <p:txBody>
          <a:bodyPr/>
          <a:lstStyle/>
          <a:p>
            <a:endParaRPr lang="es-MX" noProof="0" dirty="0"/>
          </a:p>
        </p:txBody>
      </p:sp>
      <p:pic>
        <p:nvPicPr>
          <p:cNvPr id="234" name="Image 0" descr="preencoded.png">
            <a:extLst>
              <a:ext uri="{FF2B5EF4-FFF2-40B4-BE49-F238E27FC236}">
                <a16:creationId xmlns:a16="http://schemas.microsoft.com/office/drawing/2014/main" id="{3A27EA3C-B572-F2F7-3089-E1126404AAF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4851" y="3259576"/>
            <a:ext cx="422231" cy="422231"/>
          </a:xfrm>
          <a:prstGeom prst="rect">
            <a:avLst/>
          </a:prstGeom>
        </p:spPr>
      </p:pic>
      <p:sp>
        <p:nvSpPr>
          <p:cNvPr id="236" name="Shape 8">
            <a:extLst>
              <a:ext uri="{FF2B5EF4-FFF2-40B4-BE49-F238E27FC236}">
                <a16:creationId xmlns:a16="http://schemas.microsoft.com/office/drawing/2014/main" id="{72830730-25C4-2861-8E5B-E695F3894017}"/>
              </a:ext>
            </a:extLst>
          </p:cNvPr>
          <p:cNvSpPr/>
          <p:nvPr/>
        </p:nvSpPr>
        <p:spPr>
          <a:xfrm>
            <a:off x="413283" y="5148450"/>
            <a:ext cx="886685" cy="886685"/>
          </a:xfrm>
          <a:prstGeom prst="ellipse">
            <a:avLst/>
          </a:prstGeom>
          <a:solidFill>
            <a:srgbClr val="123B5C"/>
          </a:solidFill>
          <a:ln/>
        </p:spPr>
        <p:txBody>
          <a:bodyPr/>
          <a:lstStyle/>
          <a:p>
            <a:endParaRPr lang="es-MX" noProof="0" dirty="0"/>
          </a:p>
        </p:txBody>
      </p:sp>
      <p:pic>
        <p:nvPicPr>
          <p:cNvPr id="238" name="Image 1" descr="preencoded.png">
            <a:extLst>
              <a:ext uri="{FF2B5EF4-FFF2-40B4-BE49-F238E27FC236}">
                <a16:creationId xmlns:a16="http://schemas.microsoft.com/office/drawing/2014/main" id="{BA1F2C4C-1146-2DD6-2954-15B1C11253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307" y="5395164"/>
            <a:ext cx="422231" cy="422231"/>
          </a:xfrm>
          <a:prstGeom prst="rect">
            <a:avLst/>
          </a:prstGeom>
        </p:spPr>
      </p:pic>
      <p:sp>
        <p:nvSpPr>
          <p:cNvPr id="240" name="Shape 12">
            <a:extLst>
              <a:ext uri="{FF2B5EF4-FFF2-40B4-BE49-F238E27FC236}">
                <a16:creationId xmlns:a16="http://schemas.microsoft.com/office/drawing/2014/main" id="{856E077F-9834-EA8B-7CF2-2BF7796BD338}"/>
              </a:ext>
            </a:extLst>
          </p:cNvPr>
          <p:cNvSpPr/>
          <p:nvPr/>
        </p:nvSpPr>
        <p:spPr>
          <a:xfrm>
            <a:off x="446919" y="7137899"/>
            <a:ext cx="886685" cy="886685"/>
          </a:xfrm>
          <a:prstGeom prst="ellipse">
            <a:avLst/>
          </a:prstGeom>
          <a:solidFill>
            <a:srgbClr val="5FD9C8"/>
          </a:solidFill>
          <a:ln/>
        </p:spPr>
        <p:txBody>
          <a:bodyPr/>
          <a:lstStyle/>
          <a:p>
            <a:endParaRPr lang="es-MX" noProof="0" dirty="0"/>
          </a:p>
        </p:txBody>
      </p:sp>
      <p:pic>
        <p:nvPicPr>
          <p:cNvPr id="242" name="Image 2" descr="preencoded.png">
            <a:extLst>
              <a:ext uri="{FF2B5EF4-FFF2-40B4-BE49-F238E27FC236}">
                <a16:creationId xmlns:a16="http://schemas.microsoft.com/office/drawing/2014/main" id="{C7EC64FD-25E7-088E-9513-FFC6918260C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307" y="7341580"/>
            <a:ext cx="472739" cy="47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65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5F47A8-4494-567E-1339-AE7796E6B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AC7EAB8-B715-4869-97C1-013DB718E3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1" b="8601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0F0AEF7-C02D-7E00-7685-D93C56874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9650" y="12341796"/>
            <a:ext cx="3724380" cy="55865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86EE9BE-2B50-660A-3DC4-838CB1BCD84B}"/>
              </a:ext>
            </a:extLst>
          </p:cNvPr>
          <p:cNvSpPr txBox="1"/>
          <p:nvPr/>
        </p:nvSpPr>
        <p:spPr>
          <a:xfrm>
            <a:off x="4673943" y="6561099"/>
            <a:ext cx="150361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475"/>
              </a:spcBef>
            </a:pPr>
            <a:r>
              <a:rPr lang="es-MX" sz="8800" b="1" spc="65" noProof="0" dirty="0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Principales </a:t>
            </a:r>
            <a:r>
              <a:rPr lang="es-MX" sz="8800" b="1" spc="65" noProof="0" dirty="0" err="1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carácteristicas</a:t>
            </a:r>
            <a:endParaRPr lang="es-MX" sz="8800" spc="65" noProof="0" dirty="0">
              <a:solidFill>
                <a:schemeClr val="bg1"/>
              </a:solidFill>
              <a:latin typeface="SF Pro Semibold" pitchFamily="2" charset="0"/>
              <a:ea typeface="SF Pro Semibold" pitchFamily="2" charset="0"/>
              <a:cs typeface="SF Pro Semibold" pitchFamily="2" charset="0"/>
            </a:endParaRPr>
          </a:p>
        </p:txBody>
      </p:sp>
      <p:pic>
        <p:nvPicPr>
          <p:cNvPr id="8" name="Imagen">
            <a:extLst>
              <a:ext uri="{FF2B5EF4-FFF2-40B4-BE49-F238E27FC236}">
                <a16:creationId xmlns:a16="http://schemas.microsoft.com/office/drawing/2014/main" id="{63A1CA63-1C1D-F6C1-8E37-7E41F7DEAC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09791" y="2211512"/>
            <a:ext cx="5764417" cy="2138075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hevron 8">
            <a:extLst>
              <a:ext uri="{FF2B5EF4-FFF2-40B4-BE49-F238E27FC236}">
                <a16:creationId xmlns:a16="http://schemas.microsoft.com/office/drawing/2014/main" id="{6E48B749-D104-B184-8CC4-01CEE30349E2}"/>
              </a:ext>
            </a:extLst>
          </p:cNvPr>
          <p:cNvSpPr/>
          <p:nvPr/>
        </p:nvSpPr>
        <p:spPr>
          <a:xfrm rot="5400000">
            <a:off x="11740307" y="8498751"/>
            <a:ext cx="903385" cy="1735322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>
              <a:solidFill>
                <a:srgbClr val="9626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43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Imagen"/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17987" y="-1264462"/>
            <a:ext cx="25759767" cy="17500046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Mercado meta"/>
          <p:cNvSpPr txBox="1"/>
          <p:nvPr/>
        </p:nvSpPr>
        <p:spPr>
          <a:xfrm>
            <a:off x="1146508" y="851965"/>
            <a:ext cx="22090984" cy="1249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70000"/>
              </a:lnSpc>
              <a:spcBef>
                <a:spcPts val="0"/>
              </a:spcBef>
              <a:defRPr sz="12000">
                <a:solidFill>
                  <a:srgbClr val="9626E0"/>
                </a:solidFill>
                <a:latin typeface="Roboto Lt"/>
                <a:ea typeface="Roboto Lt"/>
                <a:cs typeface="Roboto Lt"/>
                <a:sym typeface="Roboto Light"/>
              </a:defRPr>
            </a:pPr>
            <a:r>
              <a:rPr lang="es-MX" sz="10000" b="1" noProof="0" dirty="0">
                <a:solidFill>
                  <a:srgbClr val="0BA07A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Módulo de ventas, inventarios y compras</a:t>
            </a:r>
            <a:endParaRPr lang="es-MX" sz="10000" b="1" noProof="0" dirty="0">
              <a:solidFill>
                <a:srgbClr val="0BA07A"/>
              </a:solidFill>
              <a:latin typeface="SF Pro Heavy" pitchFamily="2" charset="0"/>
              <a:ea typeface="SF Pro Heavy" pitchFamily="2" charset="0"/>
              <a:cs typeface="SF Pro Heavy" pitchFamily="2" charset="0"/>
              <a:sym typeface="Roboto Black"/>
            </a:endParaRPr>
          </a:p>
        </p:txBody>
      </p:sp>
      <p:sp>
        <p:nvSpPr>
          <p:cNvPr id="197" name="Quiere timbrar la nómina de su empresa…"/>
          <p:cNvSpPr txBox="1"/>
          <p:nvPr/>
        </p:nvSpPr>
        <p:spPr>
          <a:xfrm>
            <a:off x="983147" y="3303651"/>
            <a:ext cx="13985059" cy="8481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514350" indent="-514350">
              <a:buAutoNum type="arabicPeriod"/>
            </a:pPr>
            <a:r>
              <a:rPr lang="es-MX" sz="3200" b="1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</a:rPr>
              <a:t>Existencias siempre reales, sin conteos manuales</a:t>
            </a:r>
            <a:br>
              <a:rPr lang="es-MX" sz="3200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</a:rPr>
            </a:br>
            <a:r>
              <a:rPr lang="es-MX" sz="3200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</a:rPr>
              <a:t>Cada compra registrada suma al inventario y cada factura o nota de remisión lo descuenta. El dueño deja de vender lo que no tiene y de frenar ventas por no saber qué hay en almacén.</a:t>
            </a:r>
          </a:p>
          <a:p>
            <a:pPr marL="514350" indent="-514350">
              <a:buAutoNum type="arabicPeriod"/>
            </a:pPr>
            <a:r>
              <a:rPr lang="es-MX" sz="3200" b="1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</a:rPr>
              <a:t>Control del flujo de efectivo completo</a:t>
            </a:r>
            <a:br>
              <a:rPr lang="es-MX" sz="3200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</a:rPr>
            </a:br>
            <a:r>
              <a:rPr lang="es-MX" sz="3200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</a:rPr>
              <a:t>Cuentas por cobrar (ventas) y cuentas por pagar (compras) en la misma plataforma: cuánto entra, cuánto sale y cuándo. Hoy eso vive en dos Excel distintos o en la cabeza del dueño.</a:t>
            </a:r>
          </a:p>
          <a:p>
            <a:pPr marL="514350" indent="-514350">
              <a:buAutoNum type="arabicPeriod"/>
            </a:pPr>
            <a:r>
              <a:rPr lang="es-MX" sz="3200" b="1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</a:rPr>
              <a:t>Órdenes de compra como respaldo formal ante el proveedor</a:t>
            </a:r>
            <a:br>
              <a:rPr lang="es-MX" sz="3200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</a:rPr>
            </a:br>
            <a:r>
              <a:rPr lang="es-MX" sz="3200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</a:rPr>
              <a:t>Lo que se pidió, a qué precio y en qué condiciones queda documentado. Evita compras impulsivas, cobros distintos a lo acordado.</a:t>
            </a:r>
          </a:p>
          <a:p>
            <a:pPr marL="514350" indent="-514350">
              <a:buAutoNum type="arabicPeriod"/>
            </a:pPr>
            <a:r>
              <a:rPr lang="es-MX" sz="3200" b="1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</a:rPr>
              <a:t>Decisiones de reabastecimiento con datos</a:t>
            </a:r>
            <a:br>
              <a:rPr lang="es-MX" sz="3200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</a:rPr>
            </a:br>
            <a:r>
              <a:rPr lang="es-MX" sz="3200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</a:rPr>
              <a:t>Reportes de compras, antigüedad de saldos y estado de cuenta permiten tener una visibilidad completa, qué se agota primero y con qué proveedor conviene negociar volumen, además de </a:t>
            </a:r>
            <a:r>
              <a:rPr lang="es-MX" sz="3200" noProof="0" dirty="0" err="1">
                <a:solidFill>
                  <a:schemeClr val="bg1">
                    <a:lumMod val="50000"/>
                  </a:schemeClr>
                </a:solidFill>
                <a:latin typeface="SF Pro Semibold" pitchFamily="2" charset="0"/>
              </a:rPr>
              <a:t>dashboard</a:t>
            </a:r>
            <a:r>
              <a:rPr lang="es-MX" sz="3200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</a:rPr>
              <a:t> con indicadores clave</a:t>
            </a:r>
          </a:p>
        </p:txBody>
      </p:sp>
      <p:pic>
        <p:nvPicPr>
          <p:cNvPr id="198" name="Imagen" descr="Imag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60300" y="2501900"/>
            <a:ext cx="11823700" cy="11214100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Cualquier modificación del material original de CONTPAQi® entregado al Distribuidor será responsabilidad exclusiva del propio Distribuidor. Se recomienda mantener la información íntegra tal como se ha proporcionado para asegurar la coherencia y precisión"/>
          <p:cNvSpPr txBox="1"/>
          <p:nvPr/>
        </p:nvSpPr>
        <p:spPr>
          <a:xfrm>
            <a:off x="562677" y="12413987"/>
            <a:ext cx="12442123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500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es-MX" noProof="0" dirty="0"/>
              <a:t>Cualquier modificación del material original de CONTPAQi® entregado al Distribuidor será responsabilidad exclusiva del propio Distribuidor. Se recomienda mantener la información íntegra tal como se ha proporcionado para asegurar la coherencia y precisión de la información tanto de la empresa como de sus productos y servicios. Los cambios realizados por los mismos Distribuidores que afecten la veracidad de la información estarán fuera de ser responsabilidad de CONTPAQi®.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C240A3-A030-8C7A-7DBA-A49DB6D91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Imagen">
            <a:extLst>
              <a:ext uri="{FF2B5EF4-FFF2-40B4-BE49-F238E27FC236}">
                <a16:creationId xmlns:a16="http://schemas.microsoft.com/office/drawing/2014/main" id="{1716AB40-2A3B-AF4C-97FB-61E71F7435B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38061" y="-1892023"/>
            <a:ext cx="25759767" cy="17500046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Mercado meta">
            <a:extLst>
              <a:ext uri="{FF2B5EF4-FFF2-40B4-BE49-F238E27FC236}">
                <a16:creationId xmlns:a16="http://schemas.microsoft.com/office/drawing/2014/main" id="{E34059DB-8817-EF09-DDFD-9A940E826774}"/>
              </a:ext>
            </a:extLst>
          </p:cNvPr>
          <p:cNvSpPr txBox="1"/>
          <p:nvPr/>
        </p:nvSpPr>
        <p:spPr>
          <a:xfrm>
            <a:off x="2827211" y="1390441"/>
            <a:ext cx="20058376" cy="1249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70000"/>
              </a:lnSpc>
              <a:spcBef>
                <a:spcPts val="0"/>
              </a:spcBef>
              <a:defRPr sz="12000">
                <a:solidFill>
                  <a:srgbClr val="9626E0"/>
                </a:solidFill>
                <a:latin typeface="Roboto Lt"/>
                <a:ea typeface="Roboto Lt"/>
                <a:cs typeface="Roboto Lt"/>
                <a:sym typeface="Roboto Light"/>
              </a:defRPr>
            </a:pPr>
            <a:r>
              <a:rPr lang="es-MX" sz="10000" b="1" noProof="0" dirty="0">
                <a:solidFill>
                  <a:srgbClr val="0BA07A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  <a:sym typeface="Titillium Web"/>
              </a:rPr>
              <a:t>Dashboard de indicadores de negocio</a:t>
            </a:r>
            <a:endParaRPr lang="es-MX" sz="10000" b="1" noProof="0" dirty="0">
              <a:solidFill>
                <a:srgbClr val="0BA07A"/>
              </a:solidFill>
              <a:latin typeface="SF Pro Heavy" pitchFamily="2" charset="0"/>
              <a:ea typeface="SF Pro Heavy" pitchFamily="2" charset="0"/>
              <a:cs typeface="SF Pro Heavy" pitchFamily="2" charset="0"/>
              <a:sym typeface="Roboto Black"/>
            </a:endParaRPr>
          </a:p>
        </p:txBody>
      </p:sp>
      <p:sp>
        <p:nvSpPr>
          <p:cNvPr id="199" name="Cualquier modificación del material original de CONTPAQi® entregado al Distribuidor será responsabilidad exclusiva del propio Distribuidor. Se recomienda mantener la información íntegra tal como se ha proporcionado para asegurar la coherencia y precisión">
            <a:extLst>
              <a:ext uri="{FF2B5EF4-FFF2-40B4-BE49-F238E27FC236}">
                <a16:creationId xmlns:a16="http://schemas.microsoft.com/office/drawing/2014/main" id="{22C686C5-1AFC-6A19-4793-24A8B962DFB8}"/>
              </a:ext>
            </a:extLst>
          </p:cNvPr>
          <p:cNvSpPr txBox="1"/>
          <p:nvPr/>
        </p:nvSpPr>
        <p:spPr>
          <a:xfrm>
            <a:off x="562677" y="12644819"/>
            <a:ext cx="23074258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500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es-MX" noProof="0" dirty="0"/>
              <a:t>Cualquier modificación del material original de CONTPAQi® entregado al Distribuidor será responsabilidad exclusiva del propio Distribuidor. Se recomienda mantener la información íntegra tal como se ha proporcionado para asegurar la coherencia y precisión de la información tanto de la empresa como de sus productos y servicios. Los cambios realizados por los mismos Distribuidores que afecten la veracidad de la información estarán fuera de ser responsabilidad de CONTPAQi®.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E63BDA5-ABD9-4583-95A9-79C199D59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8816" y="7800439"/>
            <a:ext cx="15668625" cy="46482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A0685CC-E03E-05AA-7647-E56F2662F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816" y="3014932"/>
            <a:ext cx="15811500" cy="441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36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B784B-DF04-5939-9A1A-2F37A5C1D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Imagen">
            <a:extLst>
              <a:ext uri="{FF2B5EF4-FFF2-40B4-BE49-F238E27FC236}">
                <a16:creationId xmlns:a16="http://schemas.microsoft.com/office/drawing/2014/main" id="{C77AE3B2-A0DC-446F-1419-3A1CD237F9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55181" y="-1892023"/>
            <a:ext cx="25759767" cy="17500046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Mercado meta">
            <a:extLst>
              <a:ext uri="{FF2B5EF4-FFF2-40B4-BE49-F238E27FC236}">
                <a16:creationId xmlns:a16="http://schemas.microsoft.com/office/drawing/2014/main" id="{68A94D9A-E76D-D2EC-E564-A6522645181E}"/>
              </a:ext>
            </a:extLst>
          </p:cNvPr>
          <p:cNvSpPr txBox="1"/>
          <p:nvPr/>
        </p:nvSpPr>
        <p:spPr>
          <a:xfrm>
            <a:off x="4877618" y="1370926"/>
            <a:ext cx="14548855" cy="1249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70000"/>
              </a:lnSpc>
              <a:spcBef>
                <a:spcPts val="0"/>
              </a:spcBef>
              <a:defRPr sz="12000">
                <a:solidFill>
                  <a:srgbClr val="9626E0"/>
                </a:solidFill>
                <a:latin typeface="Roboto Lt"/>
                <a:ea typeface="Roboto Lt"/>
                <a:cs typeface="Roboto Lt"/>
                <a:sym typeface="Roboto Light"/>
              </a:defRPr>
            </a:pPr>
            <a:r>
              <a:rPr lang="es-MX" sz="10000" b="1" noProof="0" dirty="0" err="1">
                <a:solidFill>
                  <a:srgbClr val="0BA07A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  <a:sym typeface="Roboto Black"/>
              </a:rPr>
              <a:t>Addendas</a:t>
            </a:r>
            <a:r>
              <a:rPr lang="es-MX" sz="10000" b="1" noProof="0" dirty="0">
                <a:solidFill>
                  <a:srgbClr val="0BA07A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  <a:sym typeface="Roboto Black"/>
              </a:rPr>
              <a:t> y complementos</a:t>
            </a:r>
          </a:p>
        </p:txBody>
      </p:sp>
      <p:sp>
        <p:nvSpPr>
          <p:cNvPr id="199" name="Cualquier modificación del material original de CONTPAQi® entregado al Distribuidor será responsabilidad exclusiva del propio Distribuidor. Se recomienda mantener la información íntegra tal como se ha proporcionado para asegurar la coherencia y precisión">
            <a:extLst>
              <a:ext uri="{FF2B5EF4-FFF2-40B4-BE49-F238E27FC236}">
                <a16:creationId xmlns:a16="http://schemas.microsoft.com/office/drawing/2014/main" id="{AE03C2B1-5813-99CB-78DE-98DFBB95B496}"/>
              </a:ext>
            </a:extLst>
          </p:cNvPr>
          <p:cNvSpPr txBox="1"/>
          <p:nvPr/>
        </p:nvSpPr>
        <p:spPr>
          <a:xfrm>
            <a:off x="562677" y="12644819"/>
            <a:ext cx="23074258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500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es-MX" noProof="0" dirty="0"/>
              <a:t>Cualquier modificación del material original de CONTPAQi® entregado al Distribuidor será responsabilidad exclusiva del propio Distribuidor. Se recomienda mantener la información íntegra tal como se ha proporcionado para asegurar la coherencia y precisión de la información tanto de la empresa como de sus productos y servicios. Los cambios realizados por los mismos Distribuidores que afecten la veracidad de la información estarán fuera de ser responsabilidad de CONTPAQi®.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7B65660E-2C89-189C-54F7-6236CA3F6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13" y="5108599"/>
            <a:ext cx="23057745" cy="166540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72C94FD-3060-2430-47C9-F3303913E3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215" y="3266411"/>
            <a:ext cx="22983662" cy="1224434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2DC0640F-FB3A-CCA0-CC8A-C3338EC74E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233" y="4491313"/>
            <a:ext cx="23057725" cy="678545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0DE4E978-A387-7156-26B4-E4FE163F6A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219" y="6778101"/>
            <a:ext cx="23057739" cy="7080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DD3618E-4693-57B2-8E72-F0959CB94D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219" y="7426451"/>
            <a:ext cx="23057751" cy="129307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2CC030F0-4C89-B08B-635C-AD5D859881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128" y="8688501"/>
            <a:ext cx="23206943" cy="683316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8BDEE4F5-5BF9-D148-2434-1ED459BC92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6131" y="9363462"/>
            <a:ext cx="23057761" cy="124186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8F6422B-FC9E-74D4-8094-5A9928BBA65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6132" y="10596720"/>
            <a:ext cx="23057744" cy="1279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43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77F53-BB34-9D7E-4F35-D1B862540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Imagen">
            <a:extLst>
              <a:ext uri="{FF2B5EF4-FFF2-40B4-BE49-F238E27FC236}">
                <a16:creationId xmlns:a16="http://schemas.microsoft.com/office/drawing/2014/main" id="{4D09BE1E-CD62-3950-8F7C-4C2069CFD2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38061" y="-1892023"/>
            <a:ext cx="25759767" cy="17500046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Mercado meta">
            <a:extLst>
              <a:ext uri="{FF2B5EF4-FFF2-40B4-BE49-F238E27FC236}">
                <a16:creationId xmlns:a16="http://schemas.microsoft.com/office/drawing/2014/main" id="{7E4A16EC-8BFD-FDD0-D7E1-992AE280112B}"/>
              </a:ext>
            </a:extLst>
          </p:cNvPr>
          <p:cNvSpPr txBox="1"/>
          <p:nvPr/>
        </p:nvSpPr>
        <p:spPr>
          <a:xfrm>
            <a:off x="5435096" y="1035718"/>
            <a:ext cx="14013452" cy="1249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70000"/>
              </a:lnSpc>
              <a:spcBef>
                <a:spcPts val="0"/>
              </a:spcBef>
              <a:defRPr sz="12000">
                <a:solidFill>
                  <a:srgbClr val="9626E0"/>
                </a:solidFill>
                <a:latin typeface="Roboto Lt"/>
                <a:ea typeface="Roboto Lt"/>
                <a:cs typeface="Roboto Lt"/>
                <a:sym typeface="Roboto Light"/>
              </a:defRPr>
            </a:pPr>
            <a:r>
              <a:rPr lang="es-MX" sz="10000" b="1" noProof="0" dirty="0">
                <a:solidFill>
                  <a:srgbClr val="0BA07A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  <a:sym typeface="Titillium Web"/>
              </a:rPr>
              <a:t>Complemento Carta Porte</a:t>
            </a:r>
            <a:endParaRPr lang="es-MX" sz="10000" b="1" noProof="0" dirty="0">
              <a:solidFill>
                <a:srgbClr val="0BA07A"/>
              </a:solidFill>
              <a:latin typeface="SF Pro Heavy" pitchFamily="2" charset="0"/>
              <a:ea typeface="SF Pro Heavy" pitchFamily="2" charset="0"/>
              <a:cs typeface="SF Pro Heavy" pitchFamily="2" charset="0"/>
              <a:sym typeface="Roboto Black"/>
            </a:endParaRPr>
          </a:p>
        </p:txBody>
      </p:sp>
      <p:sp>
        <p:nvSpPr>
          <p:cNvPr id="199" name="Cualquier modificación del material original de CONTPAQi® entregado al Distribuidor será responsabilidad exclusiva del propio Distribuidor. Se recomienda mantener la información íntegra tal como se ha proporcionado para asegurar la coherencia y precisión">
            <a:extLst>
              <a:ext uri="{FF2B5EF4-FFF2-40B4-BE49-F238E27FC236}">
                <a16:creationId xmlns:a16="http://schemas.microsoft.com/office/drawing/2014/main" id="{320038E7-BE8A-C63B-80EA-76C88CE8C296}"/>
              </a:ext>
            </a:extLst>
          </p:cNvPr>
          <p:cNvSpPr txBox="1"/>
          <p:nvPr/>
        </p:nvSpPr>
        <p:spPr>
          <a:xfrm>
            <a:off x="562677" y="12644819"/>
            <a:ext cx="23074258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500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es-MX" noProof="0" dirty="0"/>
              <a:t>Cualquier modificación del material original de CONTPAQi® entregado al Distribuidor será responsabilidad exclusiva del propio Distribuidor. Se recomienda mantener la información íntegra tal como se ha proporcionado para asegurar la coherencia y precisión de la información tanto de la empresa como de sus productos y servicios. Los cambios realizados por los mismos Distribuidores que afecten la veracidad de la información estarán fuera de ser responsabilidad de CONTPAQi®.</a:t>
            </a:r>
          </a:p>
        </p:txBody>
      </p:sp>
      <p:sp>
        <p:nvSpPr>
          <p:cNvPr id="2" name="Quiere timbrar la nómina de su empresa…">
            <a:extLst>
              <a:ext uri="{FF2B5EF4-FFF2-40B4-BE49-F238E27FC236}">
                <a16:creationId xmlns:a16="http://schemas.microsoft.com/office/drawing/2014/main" id="{0127B26D-1BDD-B293-90CC-CD7C5E925862}"/>
              </a:ext>
            </a:extLst>
          </p:cNvPr>
          <p:cNvSpPr txBox="1"/>
          <p:nvPr/>
        </p:nvSpPr>
        <p:spPr>
          <a:xfrm>
            <a:off x="562677" y="3873450"/>
            <a:ext cx="10439620" cy="40913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 algn="just">
              <a:spcBef>
                <a:spcPts val="0"/>
              </a:spcBef>
            </a:pPr>
            <a:r>
              <a:rPr lang="es-MX" noProof="0" dirty="0">
                <a:solidFill>
                  <a:srgbClr val="757070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  <a:sym typeface="Titillium Web"/>
              </a:rPr>
              <a:t>Generar un CFDI con complemento Carta Porte para relacionar los bienes o mercancías, ubicaciones de origen, puntos intermedios y destino, así como lo referente al medio a través del cual se transportan por vía terrestre.</a:t>
            </a:r>
            <a:endParaRPr lang="es-MX" noProof="0" dirty="0">
              <a:solidFill>
                <a:srgbClr val="7F7F7F"/>
              </a:solidFill>
              <a:latin typeface="SF Pro Semibold" pitchFamily="2" charset="0"/>
              <a:ea typeface="SF Pro Semibold" pitchFamily="2" charset="0"/>
              <a:cs typeface="SF Pro Semibold" pitchFamily="2" charset="0"/>
              <a:sym typeface="Titillium Web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B834146-830C-1D8D-FFA7-7B19849FAC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2232" y="3541051"/>
            <a:ext cx="7601154" cy="44797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091F609-54D2-7ED2-6E39-9CDF12BDB8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27781" y="7364831"/>
            <a:ext cx="8441534" cy="3710824"/>
          </a:xfrm>
          <a:prstGeom prst="roundRect">
            <a:avLst>
              <a:gd name="adj" fmla="val 4591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12144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A705A5-70B5-2ED5-1C31-408465E2E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Imagen">
            <a:extLst>
              <a:ext uri="{FF2B5EF4-FFF2-40B4-BE49-F238E27FC236}">
                <a16:creationId xmlns:a16="http://schemas.microsoft.com/office/drawing/2014/main" id="{5C269885-7189-B1B8-281F-6DA88955A54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38061" y="-1892023"/>
            <a:ext cx="25759767" cy="17500046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Mercado meta">
            <a:extLst>
              <a:ext uri="{FF2B5EF4-FFF2-40B4-BE49-F238E27FC236}">
                <a16:creationId xmlns:a16="http://schemas.microsoft.com/office/drawing/2014/main" id="{870B994D-A1DC-D5B2-0D08-E0DEEEE194A9}"/>
              </a:ext>
            </a:extLst>
          </p:cNvPr>
          <p:cNvSpPr txBox="1"/>
          <p:nvPr/>
        </p:nvSpPr>
        <p:spPr>
          <a:xfrm>
            <a:off x="8528090" y="1077160"/>
            <a:ext cx="7827464" cy="1249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457200">
              <a:lnSpc>
                <a:spcPct val="70000"/>
              </a:lnSpc>
              <a:spcBef>
                <a:spcPts val="0"/>
              </a:spcBef>
              <a:defRPr sz="12000">
                <a:solidFill>
                  <a:srgbClr val="9626E0"/>
                </a:solidFill>
                <a:latin typeface="Roboto Lt"/>
                <a:ea typeface="Roboto Lt"/>
                <a:cs typeface="Roboto Lt"/>
                <a:sym typeface="Roboto Light"/>
              </a:defRPr>
            </a:pPr>
            <a:r>
              <a:rPr lang="es-MX" sz="10000" b="1" noProof="0" dirty="0">
                <a:solidFill>
                  <a:srgbClr val="0BA07A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  <a:sym typeface="Titillium Web"/>
              </a:rPr>
              <a:t>Factura Global</a:t>
            </a:r>
            <a:endParaRPr lang="es-MX" sz="10000" b="1" noProof="0" dirty="0">
              <a:solidFill>
                <a:srgbClr val="0BA07A"/>
              </a:solidFill>
              <a:latin typeface="SF Pro Heavy" pitchFamily="2" charset="0"/>
              <a:ea typeface="SF Pro Heavy" pitchFamily="2" charset="0"/>
              <a:cs typeface="SF Pro Heavy" pitchFamily="2" charset="0"/>
              <a:sym typeface="Roboto Black"/>
            </a:endParaRPr>
          </a:p>
        </p:txBody>
      </p:sp>
      <p:sp>
        <p:nvSpPr>
          <p:cNvPr id="199" name="Cualquier modificación del material original de CONTPAQi® entregado al Distribuidor será responsabilidad exclusiva del propio Distribuidor. Se recomienda mantener la información íntegra tal como se ha proporcionado para asegurar la coherencia y precisión">
            <a:extLst>
              <a:ext uri="{FF2B5EF4-FFF2-40B4-BE49-F238E27FC236}">
                <a16:creationId xmlns:a16="http://schemas.microsoft.com/office/drawing/2014/main" id="{A9E60A3B-2731-74E2-F994-0B4A2D9BB3D0}"/>
              </a:ext>
            </a:extLst>
          </p:cNvPr>
          <p:cNvSpPr txBox="1"/>
          <p:nvPr/>
        </p:nvSpPr>
        <p:spPr>
          <a:xfrm>
            <a:off x="562677" y="12644819"/>
            <a:ext cx="23074258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500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es-MX" noProof="0" dirty="0"/>
              <a:t>Cualquier modificación del material original de CONTPAQi® entregado al Distribuidor será responsabilidad exclusiva del propio Distribuidor. Se recomienda mantener la información íntegra tal como se ha proporcionado para asegurar la coherencia y precisión de la información tanto de la empresa como de sus productos y servicios. Los cambios realizados por los mismos Distribuidores que afecten la veracidad de la información estarán fuera de ser responsabilidad de CONTPAQi®.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BC3310E-711C-3F87-9EFF-8C886C43B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644" y="3543628"/>
            <a:ext cx="13539097" cy="784615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FA2BE34-CCE2-A43D-E356-1E570350A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91182" y="3543628"/>
            <a:ext cx="6354154" cy="784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376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14556-98E2-33F9-7080-D5048AED2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Imagen">
            <a:extLst>
              <a:ext uri="{FF2B5EF4-FFF2-40B4-BE49-F238E27FC236}">
                <a16:creationId xmlns:a16="http://schemas.microsoft.com/office/drawing/2014/main" id="{E47A4D0C-F690-F7D7-CC18-329ECF5BD7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38061" y="-1892023"/>
            <a:ext cx="25759767" cy="17500046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Mercado meta">
            <a:extLst>
              <a:ext uri="{FF2B5EF4-FFF2-40B4-BE49-F238E27FC236}">
                <a16:creationId xmlns:a16="http://schemas.microsoft.com/office/drawing/2014/main" id="{ECA35054-E891-1C40-C10F-9F6E3E1DDB1B}"/>
              </a:ext>
            </a:extLst>
          </p:cNvPr>
          <p:cNvSpPr txBox="1"/>
          <p:nvPr/>
        </p:nvSpPr>
        <p:spPr>
          <a:xfrm>
            <a:off x="2321273" y="1144937"/>
            <a:ext cx="20241118" cy="1249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algn="ctr" defTabSz="457200">
              <a:lnSpc>
                <a:spcPct val="70000"/>
              </a:lnSpc>
              <a:spcBef>
                <a:spcPts val="0"/>
              </a:spcBef>
              <a:defRPr sz="9600" b="1">
                <a:solidFill>
                  <a:srgbClr val="0BA07A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defRPr>
            </a:lvl1pPr>
          </a:lstStyle>
          <a:p>
            <a:r>
              <a:rPr lang="es-MX" sz="10000" noProof="0" dirty="0">
                <a:sym typeface="Titillium Web"/>
              </a:rPr>
              <a:t>Edición de formatos y personalización</a:t>
            </a:r>
            <a:endParaRPr lang="es-MX" sz="10000" noProof="0" dirty="0">
              <a:sym typeface="Roboto Black"/>
            </a:endParaRPr>
          </a:p>
        </p:txBody>
      </p:sp>
      <p:sp>
        <p:nvSpPr>
          <p:cNvPr id="199" name="Cualquier modificación del material original de CONTPAQi® entregado al Distribuidor será responsabilidad exclusiva del propio Distribuidor. Se recomienda mantener la información íntegra tal como se ha proporcionado para asegurar la coherencia y precisión">
            <a:extLst>
              <a:ext uri="{FF2B5EF4-FFF2-40B4-BE49-F238E27FC236}">
                <a16:creationId xmlns:a16="http://schemas.microsoft.com/office/drawing/2014/main" id="{997286F7-8388-8EEB-A302-1A8567AE16DD}"/>
              </a:ext>
            </a:extLst>
          </p:cNvPr>
          <p:cNvSpPr txBox="1"/>
          <p:nvPr/>
        </p:nvSpPr>
        <p:spPr>
          <a:xfrm>
            <a:off x="562677" y="12644819"/>
            <a:ext cx="23074258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500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es-MX" noProof="0" dirty="0"/>
              <a:t>Cualquier modificación del material original de CONTPAQi® entregado al Distribuidor será responsabilidad exclusiva del propio Distribuidor. Se recomienda mantener la información íntegra tal como se ha proporcionado para asegurar la coherencia y precisión de la información tanto de la empresa como de sus productos y servicios. Los cambios realizados por los mismos Distribuidores que afecten la veracidad de la información estarán fuera de ser responsabilidad de CONTPAQi®.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D323532-7024-626A-FCD6-0BB273DA54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261" y="3372771"/>
            <a:ext cx="21351478" cy="751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9D2BE-14B1-9C9C-6B5D-3202C65D9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Imagen">
            <a:extLst>
              <a:ext uri="{FF2B5EF4-FFF2-40B4-BE49-F238E27FC236}">
                <a16:creationId xmlns:a16="http://schemas.microsoft.com/office/drawing/2014/main" id="{6BAA2EFB-46E4-035F-77F6-B09A33840CD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38061" y="-1892023"/>
            <a:ext cx="25759767" cy="17500046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Cualquier modificación del material original de CONTPAQi® entregado al Distribuidor será responsabilidad exclusiva del propio Distribuidor. Se recomienda mantener la información íntegra tal como se ha proporcionado para asegurar la coherencia y precisión">
            <a:extLst>
              <a:ext uri="{FF2B5EF4-FFF2-40B4-BE49-F238E27FC236}">
                <a16:creationId xmlns:a16="http://schemas.microsoft.com/office/drawing/2014/main" id="{E70CD90D-9C42-F24A-A0CA-502B3B354B66}"/>
              </a:ext>
            </a:extLst>
          </p:cNvPr>
          <p:cNvSpPr txBox="1"/>
          <p:nvPr/>
        </p:nvSpPr>
        <p:spPr>
          <a:xfrm>
            <a:off x="562677" y="12644819"/>
            <a:ext cx="23074258" cy="5642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500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es-MX" noProof="0" dirty="0"/>
              <a:t>Cualquier modificación del material original de CONTPAQi® entregado al Distribuidor será responsabilidad exclusiva del propio Distribuidor. Se recomienda mantener la información íntegra tal como se ha proporcionado para asegurar la coherencia y precisión de la información tanto de la empresa como de sus productos y servicios. Los cambios realizados por los mismos Distribuidores que afecten la veracidad de la información estarán fuera de ser responsabilidad de CONTPAQi®.</a:t>
            </a:r>
          </a:p>
        </p:txBody>
      </p:sp>
      <p:sp>
        <p:nvSpPr>
          <p:cNvPr id="2" name="Quiere timbrar la nómina de su empresa…">
            <a:extLst>
              <a:ext uri="{FF2B5EF4-FFF2-40B4-BE49-F238E27FC236}">
                <a16:creationId xmlns:a16="http://schemas.microsoft.com/office/drawing/2014/main" id="{A134D327-58BE-5266-679E-61A871728F7C}"/>
              </a:ext>
            </a:extLst>
          </p:cNvPr>
          <p:cNvSpPr txBox="1"/>
          <p:nvPr/>
        </p:nvSpPr>
        <p:spPr>
          <a:xfrm>
            <a:off x="2224388" y="3149911"/>
            <a:ext cx="20434867" cy="91050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algn="just"/>
            <a:r>
              <a:rPr lang="es-MX" sz="44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SF Pro Semibold" pitchFamily="2" charset="0"/>
                <a:ea typeface="SF Pro Semibold" pitchFamily="2" charset="0"/>
                <a:cs typeface="SF Pro Semibold" pitchFamily="2" charset="0"/>
              </a:rPr>
              <a:t>Permite la auto facturación en línea 24/7 para el cliente final, generando CFDI de forma automática a partir de las notas de remisión emitidas en CONTPAQi Vende ®, sin interrumpir la operación del negocio.</a:t>
            </a:r>
          </a:p>
          <a:p>
            <a:r>
              <a:rPr lang="es-MX" sz="4400" b="1" noProof="0" dirty="0">
                <a:solidFill>
                  <a:srgbClr val="0BA07A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Beneficios clave: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sz="44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SF Pro Semibold" pitchFamily="2" charset="0"/>
                <a:ea typeface="SF Pro Semibold" pitchFamily="2" charset="0"/>
                <a:cs typeface="SF Pro Semibold" pitchFamily="2" charset="0"/>
              </a:rPr>
              <a:t>Reduce significativamente la carga operativa en la emisión de facturas.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sz="44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SF Pro Semibold" pitchFamily="2" charset="0"/>
                <a:ea typeface="SF Pro Semibold" pitchFamily="2" charset="0"/>
                <a:cs typeface="SF Pro Semibold" pitchFamily="2" charset="0"/>
              </a:rPr>
              <a:t>Disminuye errores fiscales y reprocesos por cancelaciones.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sz="44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SF Pro Semibold" pitchFamily="2" charset="0"/>
                <a:ea typeface="SF Pro Semibold" pitchFamily="2" charset="0"/>
                <a:cs typeface="SF Pro Semibold" pitchFamily="2" charset="0"/>
              </a:rPr>
              <a:t>Optimiza el tiempo del personal al eliminar tareas manuales repetitivas.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MX" sz="4400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SF Pro Semibold" pitchFamily="2" charset="0"/>
                <a:ea typeface="SF Pro Semibold" pitchFamily="2" charset="0"/>
                <a:cs typeface="SF Pro Semibold" pitchFamily="2" charset="0"/>
              </a:rPr>
              <a:t>Proyecta una imagen de negocio moderno, profesional y eficiente.</a:t>
            </a:r>
          </a:p>
          <a:p>
            <a:pPr algn="ctr"/>
            <a:endParaRPr lang="es-MX" noProof="0" dirty="0">
              <a:solidFill>
                <a:schemeClr val="tx1">
                  <a:lumMod val="50000"/>
                  <a:lumOff val="50000"/>
                </a:schemeClr>
              </a:solidFill>
              <a:latin typeface="SF Pro Semibold" pitchFamily="2" charset="0"/>
              <a:ea typeface="SF Pro Semibold" pitchFamily="2" charset="0"/>
              <a:cs typeface="SF Pro Semibold" pitchFamily="2" charset="0"/>
            </a:endParaRPr>
          </a:p>
        </p:txBody>
      </p:sp>
      <p:sp>
        <p:nvSpPr>
          <p:cNvPr id="4" name="Mercado meta">
            <a:extLst>
              <a:ext uri="{FF2B5EF4-FFF2-40B4-BE49-F238E27FC236}">
                <a16:creationId xmlns:a16="http://schemas.microsoft.com/office/drawing/2014/main" id="{C1D212B7-1502-B73F-D03A-B83C063CE508}"/>
              </a:ext>
            </a:extLst>
          </p:cNvPr>
          <p:cNvSpPr txBox="1"/>
          <p:nvPr/>
        </p:nvSpPr>
        <p:spPr>
          <a:xfrm>
            <a:off x="5435096" y="1035718"/>
            <a:ext cx="12424876" cy="1249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defTabSz="457200">
              <a:lnSpc>
                <a:spcPct val="70000"/>
              </a:lnSpc>
              <a:spcBef>
                <a:spcPts val="0"/>
              </a:spcBef>
              <a:defRPr sz="12000">
                <a:solidFill>
                  <a:srgbClr val="9626E0"/>
                </a:solidFill>
                <a:latin typeface="Roboto Lt"/>
                <a:ea typeface="Roboto Lt"/>
                <a:cs typeface="Roboto Lt"/>
                <a:sym typeface="Roboto Light"/>
              </a:defRPr>
            </a:pPr>
            <a:r>
              <a:rPr lang="es-MX" sz="10000" b="1" noProof="0" dirty="0">
                <a:solidFill>
                  <a:srgbClr val="0BA07A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  <a:sym typeface="Titillium Web"/>
              </a:rPr>
              <a:t>CONTPAQi Mi Factura®</a:t>
            </a:r>
            <a:endParaRPr lang="es-MX" sz="10000" b="1" noProof="0" dirty="0">
              <a:solidFill>
                <a:srgbClr val="0BA07A"/>
              </a:solidFill>
              <a:latin typeface="SF Pro Heavy" pitchFamily="2" charset="0"/>
              <a:ea typeface="SF Pro Heavy" pitchFamily="2" charset="0"/>
              <a:cs typeface="SF Pro Heavy" pitchFamily="2" charset="0"/>
              <a:sym typeface="Roboto Black"/>
            </a:endParaRPr>
          </a:p>
        </p:txBody>
      </p:sp>
    </p:spTree>
    <p:extLst>
      <p:ext uri="{BB962C8B-B14F-4D97-AF65-F5344CB8AC3E}">
        <p14:creationId xmlns:p14="http://schemas.microsoft.com/office/powerpoint/2010/main" val="145545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BCA4D2D-CDF5-43A8-9199-F0C753CCD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2047" y="429546"/>
            <a:ext cx="19279906" cy="13286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305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5FD11A-917F-A526-7B4C-36EBCCA9E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3576582C-C250-F374-BA67-F8758C90DA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1" b="8601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1FF4117-2353-68B5-E48E-A24B9AABD8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9650" y="12341796"/>
            <a:ext cx="3724380" cy="55865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F6C8407-7C93-23C6-98C4-000EF38ED79E}"/>
              </a:ext>
            </a:extLst>
          </p:cNvPr>
          <p:cNvSpPr txBox="1"/>
          <p:nvPr/>
        </p:nvSpPr>
        <p:spPr>
          <a:xfrm>
            <a:off x="1440899" y="5806719"/>
            <a:ext cx="21502200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800" b="1" noProof="0" dirty="0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Otros beneficios de tener CONTPAQi Vende®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929D5241-1A19-645D-B653-E3FF1FCD1C5E}"/>
              </a:ext>
            </a:extLst>
          </p:cNvPr>
          <p:cNvSpPr/>
          <p:nvPr/>
        </p:nvSpPr>
        <p:spPr>
          <a:xfrm rot="5400000">
            <a:off x="11740307" y="8498751"/>
            <a:ext cx="903385" cy="1735322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>
              <a:solidFill>
                <a:srgbClr val="9626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933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75924-E565-AB0F-F393-D0C0621E5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CA4C9A47-8E3C-BF91-15FE-9B14AE7E5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8690" y="633851"/>
            <a:ext cx="3724380" cy="55865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EAB8803-4C27-5329-94EA-AF7C0D15E6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24384000" cy="1370380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E8E7798-1176-7871-9489-9A82FDEA5D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70" y="-982028"/>
            <a:ext cx="24535940" cy="16668631"/>
          </a:xfrm>
          <a:prstGeom prst="rect">
            <a:avLst/>
          </a:prstGeom>
        </p:spPr>
      </p:pic>
      <p:sp>
        <p:nvSpPr>
          <p:cNvPr id="9" name="Elipse 8">
            <a:extLst>
              <a:ext uri="{FF2B5EF4-FFF2-40B4-BE49-F238E27FC236}">
                <a16:creationId xmlns:a16="http://schemas.microsoft.com/office/drawing/2014/main" id="{E2DDC0BA-7B53-95D3-3CF3-1E8C00712455}"/>
              </a:ext>
            </a:extLst>
          </p:cNvPr>
          <p:cNvSpPr/>
          <p:nvPr/>
        </p:nvSpPr>
        <p:spPr>
          <a:xfrm>
            <a:off x="1389239" y="1661597"/>
            <a:ext cx="988576" cy="988576"/>
          </a:xfrm>
          <a:prstGeom prst="ellipse">
            <a:avLst/>
          </a:prstGeom>
          <a:solidFill>
            <a:srgbClr val="0BA0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b="1" noProof="0" dirty="0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1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47AFA12A-6039-E7F2-DFEB-E5349646DA89}"/>
              </a:ext>
            </a:extLst>
          </p:cNvPr>
          <p:cNvSpPr txBox="1"/>
          <p:nvPr/>
        </p:nvSpPr>
        <p:spPr>
          <a:xfrm>
            <a:off x="2601569" y="1077049"/>
            <a:ext cx="9964057" cy="17876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s-MX" sz="4000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  <a:sym typeface="Titillium Web"/>
              </a:rPr>
              <a:t>Portal de seguimiento de cobranza con cliente (chat incluido)</a:t>
            </a:r>
            <a:endParaRPr lang="es-MX" sz="4000" noProof="0" dirty="0">
              <a:solidFill>
                <a:schemeClr val="bg1">
                  <a:lumMod val="50000"/>
                </a:schemeClr>
              </a:solidFill>
              <a:latin typeface="SF Pro Semibold" pitchFamily="2" charset="0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0BAEC0FD-0FE5-0293-E19D-8C313B7E2C1A}"/>
              </a:ext>
            </a:extLst>
          </p:cNvPr>
          <p:cNvSpPr/>
          <p:nvPr/>
        </p:nvSpPr>
        <p:spPr>
          <a:xfrm>
            <a:off x="1389239" y="3542163"/>
            <a:ext cx="988576" cy="988576"/>
          </a:xfrm>
          <a:prstGeom prst="ellipse">
            <a:avLst/>
          </a:prstGeom>
          <a:solidFill>
            <a:srgbClr val="0BA0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b="1" noProof="0" dirty="0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2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FB1A35F-FFBD-295E-D0F9-4FC1FA5BE093}"/>
              </a:ext>
            </a:extLst>
          </p:cNvPr>
          <p:cNvSpPr txBox="1"/>
          <p:nvPr/>
        </p:nvSpPr>
        <p:spPr>
          <a:xfrm>
            <a:off x="2545089" y="3108191"/>
            <a:ext cx="8570259" cy="17876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defRPr sz="400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</a:defRPr>
            </a:lvl1pPr>
          </a:lstStyle>
          <a:p>
            <a:r>
              <a:rPr lang="es-MX" noProof="0" dirty="0">
                <a:sym typeface="Titillium Web"/>
              </a:rPr>
              <a:t>Reportes amigables para seguimiento de cuentas por cobrar.</a:t>
            </a:r>
            <a:endParaRPr lang="es-MX" noProof="0" dirty="0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BE975F83-18A0-33CA-4351-30F44FE56E60}"/>
              </a:ext>
            </a:extLst>
          </p:cNvPr>
          <p:cNvSpPr/>
          <p:nvPr/>
        </p:nvSpPr>
        <p:spPr>
          <a:xfrm>
            <a:off x="1389239" y="5453115"/>
            <a:ext cx="988576" cy="988576"/>
          </a:xfrm>
          <a:prstGeom prst="ellipse">
            <a:avLst/>
          </a:prstGeom>
          <a:solidFill>
            <a:srgbClr val="0BA0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b="1" noProof="0" dirty="0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3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E17B300-F3C0-B364-2A4B-A40DAA3D6398}"/>
              </a:ext>
            </a:extLst>
          </p:cNvPr>
          <p:cNvSpPr txBox="1"/>
          <p:nvPr/>
        </p:nvSpPr>
        <p:spPr>
          <a:xfrm>
            <a:off x="2627559" y="5466540"/>
            <a:ext cx="9054354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s-MX" sz="4000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  <a:sym typeface="Titillium Web"/>
              </a:rPr>
              <a:t>Generación de PDF con logo del cliente.</a:t>
            </a:r>
            <a:endParaRPr lang="es-MX" sz="4000" noProof="0" dirty="0">
              <a:solidFill>
                <a:schemeClr val="bg1">
                  <a:lumMod val="50000"/>
                </a:schemeClr>
              </a:solidFill>
              <a:latin typeface="SF Pro Semibold" pitchFamily="2" charset="0"/>
            </a:endParaRP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807B8209-0264-863F-27BB-9345839A7547}"/>
              </a:ext>
            </a:extLst>
          </p:cNvPr>
          <p:cNvSpPr/>
          <p:nvPr/>
        </p:nvSpPr>
        <p:spPr>
          <a:xfrm>
            <a:off x="1389239" y="7163913"/>
            <a:ext cx="988576" cy="988576"/>
          </a:xfrm>
          <a:prstGeom prst="ellipse">
            <a:avLst/>
          </a:prstGeom>
          <a:solidFill>
            <a:srgbClr val="0BA0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b="1" noProof="0" dirty="0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4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B5860013-1BE5-9268-FA23-8DF34B6426AA}"/>
              </a:ext>
            </a:extLst>
          </p:cNvPr>
          <p:cNvSpPr txBox="1"/>
          <p:nvPr/>
        </p:nvSpPr>
        <p:spPr>
          <a:xfrm>
            <a:off x="2545088" y="7234299"/>
            <a:ext cx="8570259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s-MX" sz="4000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  <a:sym typeface="Titillium Web"/>
              </a:rPr>
              <a:t>Copiado de documentos</a:t>
            </a:r>
            <a:endParaRPr lang="es-MX" sz="4000" noProof="0" dirty="0">
              <a:solidFill>
                <a:schemeClr val="bg1">
                  <a:lumMod val="50000"/>
                </a:schemeClr>
              </a:solidFill>
              <a:latin typeface="SF Pro Semibold" pitchFamily="2" charset="0"/>
            </a:endParaRPr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916FEE9F-4356-1C0D-039E-6CC79AC35CD1}"/>
              </a:ext>
            </a:extLst>
          </p:cNvPr>
          <p:cNvSpPr/>
          <p:nvPr/>
        </p:nvSpPr>
        <p:spPr>
          <a:xfrm>
            <a:off x="1389239" y="8845853"/>
            <a:ext cx="988576" cy="988576"/>
          </a:xfrm>
          <a:prstGeom prst="ellipse">
            <a:avLst/>
          </a:prstGeom>
          <a:solidFill>
            <a:srgbClr val="0BA07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4400" b="1" noProof="0" dirty="0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5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349805DB-0230-601C-C92A-0C3D18A4DAED}"/>
              </a:ext>
            </a:extLst>
          </p:cNvPr>
          <p:cNvSpPr txBox="1"/>
          <p:nvPr/>
        </p:nvSpPr>
        <p:spPr>
          <a:xfrm>
            <a:off x="2627559" y="8865818"/>
            <a:ext cx="9054354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</a:pPr>
            <a:r>
              <a:rPr lang="es-MX" sz="4000" noProof="0" dirty="0">
                <a:solidFill>
                  <a:schemeClr val="bg1">
                    <a:lumMod val="50000"/>
                  </a:schemeClr>
                </a:solidFill>
                <a:latin typeface="SF Pro Semibold" pitchFamily="2" charset="0"/>
                <a:sym typeface="Titillium Web"/>
              </a:rPr>
              <a:t>Envío de Facturas XML/PDF a través de WhatsApp y correo electrónico.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CA3A102-4843-D0DB-BB20-6682A879E9B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flipH="1">
            <a:off x="12494783" y="324465"/>
            <a:ext cx="10943303" cy="1339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79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7275F-3586-58CF-CFC1-1C3277297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Imagen">
            <a:extLst>
              <a:ext uri="{FF2B5EF4-FFF2-40B4-BE49-F238E27FC236}">
                <a16:creationId xmlns:a16="http://schemas.microsoft.com/office/drawing/2014/main" id="{8432C3D2-AB22-F6E1-BA9F-A34C5980BD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3946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299031"/>
            <a:ext cx="28190828" cy="19151601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Cualquier modificación del material original de CONTPAQi® entregado al Distribuidor será responsabilidad exclusiva del propio Distribuidor. Se recomienda mantener la información íntegra tal como se ha proporcionado para asegurar la coherencia y precisión">
            <a:extLst>
              <a:ext uri="{FF2B5EF4-FFF2-40B4-BE49-F238E27FC236}">
                <a16:creationId xmlns:a16="http://schemas.microsoft.com/office/drawing/2014/main" id="{A49D8521-B243-A368-E17D-D38E5D93FD94}"/>
              </a:ext>
            </a:extLst>
          </p:cNvPr>
          <p:cNvSpPr txBox="1"/>
          <p:nvPr/>
        </p:nvSpPr>
        <p:spPr>
          <a:xfrm>
            <a:off x="481397" y="12930716"/>
            <a:ext cx="23421206" cy="558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500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es-MX" noProof="0" dirty="0"/>
              <a:t>Cualquier modificación del material original de CONTPAQi® entregado al Distribuidor será responsabilidad exclusiva del propio Distribuidor. Se recomienda mantener la información íntegra tal como se ha proporcionado para asegurar la coherencia y precisión de la información tanto de la empresa como de sus productos y servicios. Los cambios realizados por los mismos Distribuidores que afecten la veracidad de la información estarán fuera de ser responsabilidad de CONTPAQi®.</a:t>
            </a:r>
          </a:p>
        </p:txBody>
      </p:sp>
      <p:sp>
        <p:nvSpPr>
          <p:cNvPr id="248" name="Últimas características">
            <a:extLst>
              <a:ext uri="{FF2B5EF4-FFF2-40B4-BE49-F238E27FC236}">
                <a16:creationId xmlns:a16="http://schemas.microsoft.com/office/drawing/2014/main" id="{60524FDC-F834-24B7-C99E-7D38E6F25157}"/>
              </a:ext>
            </a:extLst>
          </p:cNvPr>
          <p:cNvSpPr txBox="1"/>
          <p:nvPr/>
        </p:nvSpPr>
        <p:spPr>
          <a:xfrm>
            <a:off x="1369876" y="979778"/>
            <a:ext cx="20793644" cy="10259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8000">
                <a:solidFill>
                  <a:srgbClr val="9626E0"/>
                </a:solidFill>
                <a:latin typeface="Roboto Bk"/>
                <a:ea typeface="Roboto Bk"/>
                <a:cs typeface="Roboto Bk"/>
                <a:sym typeface="Roboto Black"/>
              </a:defRPr>
            </a:lvl1pPr>
          </a:lstStyle>
          <a:p>
            <a:pPr marL="12700" marR="5080">
              <a:spcBef>
                <a:spcPts val="475"/>
              </a:spcBef>
            </a:pPr>
            <a:r>
              <a:rPr lang="es-MX" sz="6000" b="1" spc="65" noProof="0" dirty="0">
                <a:solidFill>
                  <a:srgbClr val="0BA07A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Tabla comparativa de ediciones CONTPAQi Vende®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853A325-C1C4-BE9F-B304-3EBBBEDBEF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8864" y="2529828"/>
            <a:ext cx="15266271" cy="987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764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B2040-CA8F-AA1E-9F45-40688D8D0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BEA7729-C8AA-FF4E-D89F-25982C779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01" b="8601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86EA132-BC1E-0E0F-4DB4-A44AEF542D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59650" y="12341796"/>
            <a:ext cx="3724380" cy="558657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054FDC0-E523-D204-F041-0E295FFB91D8}"/>
              </a:ext>
            </a:extLst>
          </p:cNvPr>
          <p:cNvSpPr txBox="1"/>
          <p:nvPr/>
        </p:nvSpPr>
        <p:spPr>
          <a:xfrm>
            <a:off x="1440899" y="5806719"/>
            <a:ext cx="21502200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8800" b="1" noProof="0" dirty="0">
                <a:solidFill>
                  <a:schemeClr val="bg1"/>
                </a:solidFill>
                <a:latin typeface="SF Pro Heavy" pitchFamily="2" charset="0"/>
                <a:ea typeface="SF Pro Heavy" pitchFamily="2" charset="0"/>
                <a:cs typeface="SF Pro Heavy" pitchFamily="2" charset="0"/>
              </a:rPr>
              <a:t>¿Qué necesito para comenzar a transformar mi negocio?</a:t>
            </a:r>
          </a:p>
        </p:txBody>
      </p:sp>
      <p:sp>
        <p:nvSpPr>
          <p:cNvPr id="9" name="Chevron 8">
            <a:extLst>
              <a:ext uri="{FF2B5EF4-FFF2-40B4-BE49-F238E27FC236}">
                <a16:creationId xmlns:a16="http://schemas.microsoft.com/office/drawing/2014/main" id="{839AEFAC-FF39-D845-C6E2-377D33BCF8CB}"/>
              </a:ext>
            </a:extLst>
          </p:cNvPr>
          <p:cNvSpPr/>
          <p:nvPr/>
        </p:nvSpPr>
        <p:spPr>
          <a:xfrm rot="5400000">
            <a:off x="11740307" y="8498751"/>
            <a:ext cx="903385" cy="1735322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>
              <a:solidFill>
                <a:srgbClr val="9626E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2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1C318-DE93-5F8F-200C-AEFBA64425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n 35">
            <a:extLst>
              <a:ext uri="{FF2B5EF4-FFF2-40B4-BE49-F238E27FC236}">
                <a16:creationId xmlns:a16="http://schemas.microsoft.com/office/drawing/2014/main" id="{4AC317BA-2F17-614E-3C6F-0B550DEECD8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34"/>
            <a:ext cx="24384000" cy="13722134"/>
          </a:xfrm>
          <a:prstGeom prst="rect">
            <a:avLst/>
          </a:prstGeom>
        </p:spPr>
      </p:pic>
      <p:pic>
        <p:nvPicPr>
          <p:cNvPr id="245" name="Imagen">
            <a:extLst>
              <a:ext uri="{FF2B5EF4-FFF2-40B4-BE49-F238E27FC236}">
                <a16:creationId xmlns:a16="http://schemas.microsoft.com/office/drawing/2014/main" id="{3958E7CA-C4C5-98B4-C1FC-3CF004EF2E67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946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1" r="6381"/>
          <a:stretch>
            <a:fillRect/>
          </a:stretch>
        </p:blipFill>
        <p:spPr>
          <a:xfrm>
            <a:off x="0" y="-2269414"/>
            <a:ext cx="23902603" cy="17165286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Cualquier modificación del material original de CONTPAQi® entregado al Distribuidor será responsabilidad exclusiva del propio Distribuidor. Se recomienda mantener la información íntegra tal como se ha proporcionado para asegurar la coherencia y precisión">
            <a:extLst>
              <a:ext uri="{FF2B5EF4-FFF2-40B4-BE49-F238E27FC236}">
                <a16:creationId xmlns:a16="http://schemas.microsoft.com/office/drawing/2014/main" id="{46074DDB-AAE6-CEBF-0359-151215535A5C}"/>
              </a:ext>
            </a:extLst>
          </p:cNvPr>
          <p:cNvSpPr txBox="1"/>
          <p:nvPr/>
        </p:nvSpPr>
        <p:spPr>
          <a:xfrm>
            <a:off x="481397" y="12812572"/>
            <a:ext cx="16069243" cy="795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1500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r>
              <a:rPr lang="es-MX" noProof="0" dirty="0"/>
              <a:t>Cualquier modificación del material original de CONTPAQi® entregado al Distribuidor será responsabilidad exclusiva del propio Distribuidor. Se recomienda mantener la información íntegra tal como se ha proporcionado para asegurar la coherencia y precisión de la información tanto de la empresa como de sus productos y servicios. Los cambios realizados por los mismos Distribuidores que afecten la veracidad de la información estarán fuera de ser responsabilidad de CONTPAQi®.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2378F305-0F38-8381-D1C3-540B3A3BE2D9}"/>
              </a:ext>
            </a:extLst>
          </p:cNvPr>
          <p:cNvSpPr txBox="1"/>
          <p:nvPr/>
        </p:nvSpPr>
        <p:spPr>
          <a:xfrm>
            <a:off x="1463040" y="1051560"/>
            <a:ext cx="1920240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s-MX" sz="6000" b="1" noProof="0" dirty="0">
                <a:solidFill>
                  <a:srgbClr val="0BA07A"/>
                </a:solidFill>
                <a:latin typeface="SF Pro Heavy"/>
              </a:rPr>
              <a:t>Pruébalo con tus propios datos, sin costo</a:t>
            </a: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804B1B6A-396B-55CC-DBE5-9398EAA2160B}"/>
              </a:ext>
            </a:extLst>
          </p:cNvPr>
          <p:cNvSpPr txBox="1"/>
          <p:nvPr/>
        </p:nvSpPr>
        <p:spPr>
          <a:xfrm>
            <a:off x="1463040" y="2880360"/>
            <a:ext cx="15087600" cy="3600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MX" sz="2600" b="0" noProof="0" dirty="0">
                <a:solidFill>
                  <a:schemeClr val="tx2">
                    <a:lumMod val="75000"/>
                  </a:schemeClr>
                </a:solidFill>
                <a:latin typeface="SF Pro Display"/>
              </a:rPr>
              <a:t>No tienes que decidir hoy la edición. Tienes que decidir hoy si lo quieres ver funcionando en tu negocio.</a:t>
            </a:r>
          </a:p>
        </p:txBody>
      </p:sp>
      <p:sp>
        <p:nvSpPr>
          <p:cNvPr id="8" name="Rounded Rectangle 4">
            <a:extLst>
              <a:ext uri="{FF2B5EF4-FFF2-40B4-BE49-F238E27FC236}">
                <a16:creationId xmlns:a16="http://schemas.microsoft.com/office/drawing/2014/main" id="{FB1A39D7-9EBE-AE09-E04A-0154126479C8}"/>
              </a:ext>
            </a:extLst>
          </p:cNvPr>
          <p:cNvSpPr/>
          <p:nvPr/>
        </p:nvSpPr>
        <p:spPr>
          <a:xfrm>
            <a:off x="1463040" y="3886200"/>
            <a:ext cx="13167360" cy="868680"/>
          </a:xfrm>
          <a:prstGeom prst="roundRect">
            <a:avLst>
              <a:gd name="adj" fmla="val 50000"/>
            </a:avLst>
          </a:prstGeom>
          <a:solidFill>
            <a:srgbClr val="C9EA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s-MX" noProof="0" dirty="0"/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E78F2D0E-E262-C195-71C0-8B0621F884E6}"/>
              </a:ext>
            </a:extLst>
          </p:cNvPr>
          <p:cNvSpPr txBox="1"/>
          <p:nvPr/>
        </p:nvSpPr>
        <p:spPr>
          <a:xfrm>
            <a:off x="1965960" y="4168190"/>
            <a:ext cx="12435840" cy="30469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s-MX" sz="2200" b="1" noProof="0" dirty="0">
                <a:solidFill>
                  <a:srgbClr val="0BA07A"/>
                </a:solidFill>
                <a:latin typeface="SF Pro Display"/>
              </a:rPr>
              <a:t>NUEVO · Módulo de Compras disponible desde el 10 de septiembre de 2026</a:t>
            </a:r>
          </a:p>
        </p:txBody>
      </p:sp>
      <p:sp>
        <p:nvSpPr>
          <p:cNvPr id="12" name="Oval 6">
            <a:extLst>
              <a:ext uri="{FF2B5EF4-FFF2-40B4-BE49-F238E27FC236}">
                <a16:creationId xmlns:a16="http://schemas.microsoft.com/office/drawing/2014/main" id="{0FE7C760-C8C9-E022-35B1-D26106558C0E}"/>
              </a:ext>
            </a:extLst>
          </p:cNvPr>
          <p:cNvSpPr/>
          <p:nvPr/>
        </p:nvSpPr>
        <p:spPr>
          <a:xfrm>
            <a:off x="1463040" y="5486400"/>
            <a:ext cx="1051560" cy="1051560"/>
          </a:xfrm>
          <a:prstGeom prst="ellipse">
            <a:avLst/>
          </a:prstGeom>
          <a:solidFill>
            <a:srgbClr val="1E94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A3E77051-5685-8223-30CA-BBC1A7AF0A4C}"/>
              </a:ext>
            </a:extLst>
          </p:cNvPr>
          <p:cNvSpPr txBox="1"/>
          <p:nvPr/>
        </p:nvSpPr>
        <p:spPr>
          <a:xfrm>
            <a:off x="1463040" y="5486400"/>
            <a:ext cx="105156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s-MX" sz="4000" b="1" noProof="0" dirty="0">
                <a:solidFill>
                  <a:srgbClr val="FFFFFF"/>
                </a:solidFill>
                <a:latin typeface="SF Pro Heavy"/>
              </a:rPr>
              <a:t>1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DCA12E7C-AB57-75FD-87F8-4805EB086FDD}"/>
              </a:ext>
            </a:extLst>
          </p:cNvPr>
          <p:cNvSpPr txBox="1"/>
          <p:nvPr/>
        </p:nvSpPr>
        <p:spPr>
          <a:xfrm>
            <a:off x="2880360" y="5504688"/>
            <a:ext cx="105156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MX" sz="3000" b="1" noProof="0" dirty="0">
                <a:solidFill>
                  <a:srgbClr val="0BA07A"/>
                </a:solidFill>
                <a:latin typeface="SF Pro Display"/>
              </a:rPr>
              <a:t>Activa tu demo de 20 días</a:t>
            </a: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CCBF9DA3-95F7-F914-D419-914B8C6FD47C}"/>
              </a:ext>
            </a:extLst>
          </p:cNvPr>
          <p:cNvSpPr txBox="1"/>
          <p:nvPr/>
        </p:nvSpPr>
        <p:spPr>
          <a:xfrm>
            <a:off x="2880360" y="6199632"/>
            <a:ext cx="10972800" cy="7591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es-MX" sz="2300" b="0" noProof="0" dirty="0">
                <a:solidFill>
                  <a:schemeClr val="tx2">
                    <a:lumMod val="75000"/>
                  </a:schemeClr>
                </a:solidFill>
                <a:latin typeface="SF Pro Display"/>
              </a:rPr>
              <a:t>Sin costo y sin compromiso. Queda lista el mismo día, desde el navegador y sin instalar nada en tus equipos.</a:t>
            </a:r>
          </a:p>
        </p:txBody>
      </p:sp>
      <p:sp>
        <p:nvSpPr>
          <p:cNvPr id="20" name="Oval 10">
            <a:extLst>
              <a:ext uri="{FF2B5EF4-FFF2-40B4-BE49-F238E27FC236}">
                <a16:creationId xmlns:a16="http://schemas.microsoft.com/office/drawing/2014/main" id="{1F0A252F-5636-393D-59FD-D428AC02BEFF}"/>
              </a:ext>
            </a:extLst>
          </p:cNvPr>
          <p:cNvSpPr/>
          <p:nvPr/>
        </p:nvSpPr>
        <p:spPr>
          <a:xfrm>
            <a:off x="1463040" y="7818120"/>
            <a:ext cx="1051560" cy="1051560"/>
          </a:xfrm>
          <a:prstGeom prst="ellipse">
            <a:avLst/>
          </a:prstGeom>
          <a:solidFill>
            <a:srgbClr val="1E94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40556C01-DDB9-B9ED-65AC-F6FEFB9C9167}"/>
              </a:ext>
            </a:extLst>
          </p:cNvPr>
          <p:cNvSpPr txBox="1"/>
          <p:nvPr/>
        </p:nvSpPr>
        <p:spPr>
          <a:xfrm>
            <a:off x="1463040" y="7818120"/>
            <a:ext cx="105156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s-MX" sz="4000" b="1" noProof="0" dirty="0">
                <a:solidFill>
                  <a:srgbClr val="FFFFFF"/>
                </a:solidFill>
                <a:latin typeface="SF Pro Heavy"/>
              </a:rPr>
              <a:t>2</a:t>
            </a:r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E0485BCE-2264-F404-B989-CF090ED40791}"/>
              </a:ext>
            </a:extLst>
          </p:cNvPr>
          <p:cNvSpPr txBox="1"/>
          <p:nvPr/>
        </p:nvSpPr>
        <p:spPr>
          <a:xfrm>
            <a:off x="2880360" y="7836408"/>
            <a:ext cx="105156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MX" sz="3000" b="1" noProof="0" dirty="0">
                <a:solidFill>
                  <a:srgbClr val="0BA07A"/>
                </a:solidFill>
                <a:latin typeface="SF Pro Display"/>
              </a:rPr>
              <a:t>Cargas tus catálogos y XML históricos</a:t>
            </a:r>
          </a:p>
        </p:txBody>
      </p:sp>
      <p:sp>
        <p:nvSpPr>
          <p:cNvPr id="26" name="TextBox 13">
            <a:extLst>
              <a:ext uri="{FF2B5EF4-FFF2-40B4-BE49-F238E27FC236}">
                <a16:creationId xmlns:a16="http://schemas.microsoft.com/office/drawing/2014/main" id="{9B189886-CC3E-3C2F-4C76-50CD17971F7B}"/>
              </a:ext>
            </a:extLst>
          </p:cNvPr>
          <p:cNvSpPr txBox="1"/>
          <p:nvPr/>
        </p:nvSpPr>
        <p:spPr>
          <a:xfrm>
            <a:off x="2880360" y="8531352"/>
            <a:ext cx="10972800" cy="3698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es-MX" sz="2300" b="0" noProof="0" dirty="0">
                <a:solidFill>
                  <a:schemeClr val="tx2">
                    <a:lumMod val="75000"/>
                  </a:schemeClr>
                </a:solidFill>
                <a:latin typeface="SF Pro Display"/>
              </a:rPr>
              <a:t>Trabajas con tus clientes, tus productos y tus saldos </a:t>
            </a:r>
            <a:r>
              <a:rPr lang="es-MX" sz="2300" b="0" noProof="0" dirty="0" err="1">
                <a:solidFill>
                  <a:schemeClr val="tx2">
                    <a:lumMod val="75000"/>
                  </a:schemeClr>
                </a:solidFill>
                <a:latin typeface="SF Pro Display"/>
              </a:rPr>
              <a:t>reales.No</a:t>
            </a:r>
            <a:r>
              <a:rPr lang="es-MX" sz="2300" b="0" noProof="0" dirty="0">
                <a:solidFill>
                  <a:schemeClr val="tx2">
                    <a:lumMod val="75000"/>
                  </a:schemeClr>
                </a:solidFill>
                <a:latin typeface="SF Pro Display"/>
              </a:rPr>
              <a:t> con una empresa de ejemplo.</a:t>
            </a:r>
          </a:p>
        </p:txBody>
      </p:sp>
      <p:sp>
        <p:nvSpPr>
          <p:cNvPr id="28" name="Oval 14">
            <a:extLst>
              <a:ext uri="{FF2B5EF4-FFF2-40B4-BE49-F238E27FC236}">
                <a16:creationId xmlns:a16="http://schemas.microsoft.com/office/drawing/2014/main" id="{3EE6CB05-23DF-6703-1113-3000B9D3714F}"/>
              </a:ext>
            </a:extLst>
          </p:cNvPr>
          <p:cNvSpPr/>
          <p:nvPr/>
        </p:nvSpPr>
        <p:spPr>
          <a:xfrm>
            <a:off x="1463040" y="10149840"/>
            <a:ext cx="1051560" cy="1051560"/>
          </a:xfrm>
          <a:prstGeom prst="ellipse">
            <a:avLst/>
          </a:prstGeom>
          <a:solidFill>
            <a:srgbClr val="1E947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noProof="0" dirty="0"/>
          </a:p>
        </p:txBody>
      </p:sp>
      <p:sp>
        <p:nvSpPr>
          <p:cNvPr id="30" name="TextBox 15">
            <a:extLst>
              <a:ext uri="{FF2B5EF4-FFF2-40B4-BE49-F238E27FC236}">
                <a16:creationId xmlns:a16="http://schemas.microsoft.com/office/drawing/2014/main" id="{7023D522-9FF1-7DD8-0998-5AE42DD371A8}"/>
              </a:ext>
            </a:extLst>
          </p:cNvPr>
          <p:cNvSpPr txBox="1"/>
          <p:nvPr/>
        </p:nvSpPr>
        <p:spPr>
          <a:xfrm>
            <a:off x="1463040" y="10149840"/>
            <a:ext cx="1051560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s-MX" sz="4000" b="1" noProof="0" dirty="0">
                <a:solidFill>
                  <a:srgbClr val="FFFFFF"/>
                </a:solidFill>
                <a:latin typeface="SF Pro Heavy"/>
              </a:rPr>
              <a:t>3</a:t>
            </a:r>
          </a:p>
        </p:txBody>
      </p:sp>
      <p:sp>
        <p:nvSpPr>
          <p:cNvPr id="32" name="TextBox 16">
            <a:extLst>
              <a:ext uri="{FF2B5EF4-FFF2-40B4-BE49-F238E27FC236}">
                <a16:creationId xmlns:a16="http://schemas.microsoft.com/office/drawing/2014/main" id="{CF5C78A8-3C3B-1F9D-B79D-F2CBB8B8CCC8}"/>
              </a:ext>
            </a:extLst>
          </p:cNvPr>
          <p:cNvSpPr txBox="1"/>
          <p:nvPr/>
        </p:nvSpPr>
        <p:spPr>
          <a:xfrm>
            <a:off x="2880360" y="10168128"/>
            <a:ext cx="10515600" cy="4154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MX" sz="3000" b="1" noProof="0" dirty="0">
                <a:solidFill>
                  <a:srgbClr val="0BA07A"/>
                </a:solidFill>
                <a:latin typeface="SF Pro Display"/>
              </a:rPr>
              <a:t>Decides con información</a:t>
            </a:r>
          </a:p>
        </p:txBody>
      </p:sp>
      <p:sp>
        <p:nvSpPr>
          <p:cNvPr id="34" name="TextBox 17">
            <a:extLst>
              <a:ext uri="{FF2B5EF4-FFF2-40B4-BE49-F238E27FC236}">
                <a16:creationId xmlns:a16="http://schemas.microsoft.com/office/drawing/2014/main" id="{38CAC741-7CA3-D200-AC9A-BCDAC4F1872A}"/>
              </a:ext>
            </a:extLst>
          </p:cNvPr>
          <p:cNvSpPr txBox="1"/>
          <p:nvPr/>
        </p:nvSpPr>
        <p:spPr>
          <a:xfrm>
            <a:off x="2880360" y="10863072"/>
            <a:ext cx="10972800" cy="3698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es-MX" sz="2300" b="0" noProof="0" dirty="0">
                <a:solidFill>
                  <a:schemeClr val="tx2">
                    <a:lumMod val="75000"/>
                  </a:schemeClr>
                </a:solidFill>
                <a:latin typeface="SF Pro Display"/>
              </a:rPr>
              <a:t>Al terminar los 20 días ya sabes adquiere cualquiera de las ediciones disponibles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62C4EA58-366C-5FC5-C362-D0182159A40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7450486" y="1197864"/>
            <a:ext cx="7713077" cy="12664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97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4F3F6-128E-FE61-2CE2-9EFE8BC34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72D65AA2-628C-6423-21AC-A3CED160D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24705"/>
            <a:ext cx="24384000" cy="16565409"/>
          </a:xfrm>
          <a:prstGeom prst="rect">
            <a:avLst/>
          </a:prstGeom>
        </p:spPr>
      </p:pic>
      <p:pic>
        <p:nvPicPr>
          <p:cNvPr id="173" name="Imagen">
            <a:extLst>
              <a:ext uri="{FF2B5EF4-FFF2-40B4-BE49-F238E27FC236}">
                <a16:creationId xmlns:a16="http://schemas.microsoft.com/office/drawing/2014/main" id="{71A5D7F0-BB30-497F-3BDA-E13A17F615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60317" y="5362611"/>
            <a:ext cx="8063366" cy="299077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7594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1037</TotalTime>
  <Words>2139</Words>
  <Application>Microsoft Office PowerPoint</Application>
  <PresentationFormat>Personalizado</PresentationFormat>
  <Paragraphs>167</Paragraphs>
  <Slides>25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5" baseType="lpstr">
      <vt:lpstr>Arial</vt:lpstr>
      <vt:lpstr>Helvetica Neue</vt:lpstr>
      <vt:lpstr>Helvetica Neue Medium</vt:lpstr>
      <vt:lpstr>Roboto Black</vt:lpstr>
      <vt:lpstr>SF Pro Display</vt:lpstr>
      <vt:lpstr>SF Pro Heavy</vt:lpstr>
      <vt:lpstr>SF Pro Light</vt:lpstr>
      <vt:lpstr>SF Pro Semibold</vt:lpstr>
      <vt:lpstr>Titillium Web</vt:lpstr>
      <vt:lpstr>21_BasicWhite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Ulises Francisco Martínez Jiménez</cp:lastModifiedBy>
  <cp:revision>21</cp:revision>
  <dcterms:modified xsi:type="dcterms:W3CDTF">2026-09-09T19:39:53Z</dcterms:modified>
</cp:coreProperties>
</file>