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2"/>
    <p:sldId id="257" r:id="rId3"/>
    <p:sldId id="258" r:id="rId4"/>
    <p:sldId id="259" r:id="rId5"/>
    <p:sldId id="260" r:id="rId6"/>
    <p:sldId id="268" r:id="rId7"/>
    <p:sldId id="262" r:id="rId8"/>
    <p:sldId id="269" r:id="rId9"/>
    <p:sldId id="270" r:id="rId10"/>
    <p:sldId id="271" r:id="rId11"/>
    <p:sldId id="272" r:id="rId12"/>
    <p:sldId id="273" r:id="rId13"/>
    <p:sldId id="274" r:id="rId14"/>
    <p:sldId id="275" r:id="rId15"/>
    <p:sldId id="276" r:id="rId16"/>
    <p:sldId id="277" r:id="rId17"/>
    <p:sldId id="265" r:id="rId18"/>
    <p:sldId id="263" r:id="rId19"/>
    <p:sldId id="278" r:id="rId2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4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09C3AF-DA0D-394C-B06C-0921A62DB197}" v="67" dt="2026-08-08T01:11:06.684"/>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14"/>
    <p:restoredTop sz="94674"/>
  </p:normalViewPr>
  <p:slideViewPr>
    <p:cSldViewPr snapToGrid="0">
      <p:cViewPr>
        <p:scale>
          <a:sx n="48" d="100"/>
          <a:sy n="48" d="100"/>
        </p:scale>
        <p:origin x="2864" y="14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xfrm>
            <a:off x="1143000" y="685800"/>
            <a:ext cx="4572000" cy="3429000"/>
          </a:xfrm>
          <a:prstGeom prst="rect">
            <a:avLst/>
          </a:prstGeom>
        </p:spPr>
        <p:txBody>
          <a:bodyPr/>
          <a:lstStyle/>
          <a:p>
            <a:endParaRPr/>
          </a:p>
        </p:txBody>
      </p:sp>
      <p:sp>
        <p:nvSpPr>
          <p:cNvPr id="169" name="Shape 16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ítulo">
    <p:spTree>
      <p:nvGrpSpPr>
        <p:cNvPr id="1" name=""/>
        <p:cNvGrpSpPr/>
        <p:nvPr/>
      </p:nvGrpSpPr>
      <p:grpSpPr>
        <a:xfrm>
          <a:off x="0" y="0"/>
          <a:ext cx="0" cy="0"/>
          <a:chOff x="0" y="0"/>
          <a:chExt cx="0" cy="0"/>
        </a:xfrm>
      </p:grpSpPr>
      <p:sp>
        <p:nvSpPr>
          <p:cNvPr id="11" name="Autor y fecha"/>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Autor y fecha</a:t>
            </a:r>
          </a:p>
        </p:txBody>
      </p:sp>
      <p:sp>
        <p:nvSpPr>
          <p:cNvPr id="12" name="Título de presentación"/>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Título de presentación</a:t>
            </a:r>
          </a:p>
        </p:txBody>
      </p:sp>
      <p:sp>
        <p:nvSpPr>
          <p:cNvPr id="13" name="Nivel de texto 1…"/>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de presentación</a:t>
            </a:r>
          </a:p>
          <a:p>
            <a:pPr lvl="1"/>
            <a:endParaRPr/>
          </a:p>
          <a:p>
            <a:pPr lvl="2"/>
            <a:endParaRPr/>
          </a:p>
          <a:p>
            <a:pPr lvl="3"/>
            <a:endParaRPr/>
          </a:p>
          <a:p>
            <a:pPr lvl="4"/>
            <a:endParaRPr/>
          </a:p>
        </p:txBody>
      </p:sp>
      <p:sp>
        <p:nvSpPr>
          <p:cNvPr id="14"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ítulo y foto">
    <p:spTree>
      <p:nvGrpSpPr>
        <p:cNvPr id="1" name=""/>
        <p:cNvGrpSpPr/>
        <p:nvPr/>
      </p:nvGrpSpPr>
      <p:grpSpPr>
        <a:xfrm>
          <a:off x="0" y="0"/>
          <a:ext cx="0" cy="0"/>
          <a:chOff x="0" y="0"/>
          <a:chExt cx="0" cy="0"/>
        </a:xfrm>
      </p:grpSpPr>
      <p:sp>
        <p:nvSpPr>
          <p:cNvPr id="21" name="Aguacates y limones"/>
          <p:cNvSpPr>
            <a:spLocks noGrp="1"/>
          </p:cNvSpPr>
          <p:nvPr>
            <p:ph type="pic" idx="21"/>
          </p:nvPr>
        </p:nvSpPr>
        <p:spPr>
          <a:xfrm>
            <a:off x="-1155700" y="-1295400"/>
            <a:ext cx="26746200" cy="16018933"/>
          </a:xfrm>
          <a:prstGeom prst="rect">
            <a:avLst/>
          </a:prstGeom>
        </p:spPr>
        <p:txBody>
          <a:bodyPr lIns="91439" tIns="45719" rIns="91439" bIns="45719">
            <a:noAutofit/>
          </a:bodyPr>
          <a:lstStyle/>
          <a:p>
            <a:endParaRPr/>
          </a:p>
        </p:txBody>
      </p:sp>
      <p:sp>
        <p:nvSpPr>
          <p:cNvPr id="22" name="Título de presentación"/>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Título de presentación</a:t>
            </a:r>
          </a:p>
        </p:txBody>
      </p:sp>
      <p:sp>
        <p:nvSpPr>
          <p:cNvPr id="23" name="Autor y fecha"/>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Autor y fecha</a:t>
            </a:r>
          </a:p>
        </p:txBody>
      </p:sp>
      <p:sp>
        <p:nvSpPr>
          <p:cNvPr id="24" name="Nivel de texto 1…"/>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de presentación</a:t>
            </a:r>
          </a:p>
          <a:p>
            <a:pPr lvl="1"/>
            <a:endParaRPr/>
          </a:p>
          <a:p>
            <a:pPr lvl="2"/>
            <a:endParaRPr/>
          </a:p>
          <a:p>
            <a:pPr lvl="3"/>
            <a:endParaRPr/>
          </a:p>
          <a:p>
            <a:pPr lvl="4"/>
            <a:endParaRPr/>
          </a:p>
        </p:txBody>
      </p:sp>
      <p:sp>
        <p:nvSpPr>
          <p:cNvPr id="25"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ítulo y foto alternativa">
    <p:spTree>
      <p:nvGrpSpPr>
        <p:cNvPr id="1" name=""/>
        <p:cNvGrpSpPr/>
        <p:nvPr/>
      </p:nvGrpSpPr>
      <p:grpSpPr>
        <a:xfrm>
          <a:off x="0" y="0"/>
          <a:ext cx="0" cy="0"/>
          <a:chOff x="0" y="0"/>
          <a:chExt cx="0" cy="0"/>
        </a:xfrm>
      </p:grpSpPr>
      <p:sp>
        <p:nvSpPr>
          <p:cNvPr id="32" name="Tazón con tortas de salmón, ensalada y hummus"/>
          <p:cNvSpPr>
            <a:spLocks noGrp="1"/>
          </p:cNvSpPr>
          <p:nvPr>
            <p:ph type="pic" idx="21"/>
          </p:nvPr>
        </p:nvSpPr>
        <p:spPr>
          <a:xfrm>
            <a:off x="10972800" y="-203200"/>
            <a:ext cx="12144837" cy="14135100"/>
          </a:xfrm>
          <a:prstGeom prst="rect">
            <a:avLst/>
          </a:prstGeom>
        </p:spPr>
        <p:txBody>
          <a:bodyPr lIns="91439" tIns="45719" rIns="91439" bIns="45719">
            <a:noAutofit/>
          </a:bodyPr>
          <a:lstStyle/>
          <a:p>
            <a:endParaRPr/>
          </a:p>
        </p:txBody>
      </p:sp>
      <p:sp>
        <p:nvSpPr>
          <p:cNvPr id="33" name="Título"/>
          <p:cNvSpPr txBox="1">
            <a:spLocks noGrp="1"/>
          </p:cNvSpPr>
          <p:nvPr>
            <p:ph type="title" hasCustomPrompt="1"/>
          </p:nvPr>
        </p:nvSpPr>
        <p:spPr>
          <a:xfrm>
            <a:off x="1206500" y="1270000"/>
            <a:ext cx="9779000" cy="5882273"/>
          </a:xfrm>
          <a:prstGeom prst="rect">
            <a:avLst/>
          </a:prstGeom>
        </p:spPr>
        <p:txBody>
          <a:bodyPr anchor="b"/>
          <a:lstStyle/>
          <a:p>
            <a:r>
              <a:t>Título</a:t>
            </a:r>
          </a:p>
        </p:txBody>
      </p:sp>
      <p:sp>
        <p:nvSpPr>
          <p:cNvPr id="34" name="Nivel de texto 1…"/>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Subtítulo de diapositiva</a:t>
            </a:r>
          </a:p>
          <a:p>
            <a:pPr lvl="1"/>
            <a:endParaRPr/>
          </a:p>
          <a:p>
            <a:pPr lvl="2"/>
            <a:endParaRPr/>
          </a:p>
          <a:p>
            <a:pPr lvl="3"/>
            <a:endParaRPr/>
          </a:p>
          <a:p>
            <a:pPr lvl="4"/>
            <a:endParaRPr/>
          </a:p>
        </p:txBody>
      </p:sp>
      <p:sp>
        <p:nvSpPr>
          <p:cNvPr id="35" name="Número de diapositiva"/>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ítulo y viñetas">
    <p:spTree>
      <p:nvGrpSpPr>
        <p:cNvPr id="1" name=""/>
        <p:cNvGrpSpPr/>
        <p:nvPr/>
      </p:nvGrpSpPr>
      <p:grpSpPr>
        <a:xfrm>
          <a:off x="0" y="0"/>
          <a:ext cx="0" cy="0"/>
          <a:chOff x="0" y="0"/>
          <a:chExt cx="0" cy="0"/>
        </a:xfrm>
      </p:grpSpPr>
      <p:sp>
        <p:nvSpPr>
          <p:cNvPr id="42" name="Título"/>
          <p:cNvSpPr txBox="1">
            <a:spLocks noGrp="1"/>
          </p:cNvSpPr>
          <p:nvPr>
            <p:ph type="title" hasCustomPrompt="1"/>
          </p:nvPr>
        </p:nvSpPr>
        <p:spPr>
          <a:prstGeom prst="rect">
            <a:avLst/>
          </a:prstGeom>
        </p:spPr>
        <p:txBody>
          <a:bodyPr/>
          <a:lstStyle/>
          <a:p>
            <a:r>
              <a:t>Título</a:t>
            </a:r>
          </a:p>
        </p:txBody>
      </p:sp>
      <p:sp>
        <p:nvSpPr>
          <p:cNvPr id="43" name="Subtítulo de diapositiva"/>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de diapositiva</a:t>
            </a:r>
          </a:p>
        </p:txBody>
      </p:sp>
      <p:sp>
        <p:nvSpPr>
          <p:cNvPr id="44" name="Nivel de texto 1…"/>
          <p:cNvSpPr txBox="1">
            <a:spLocks noGrp="1"/>
          </p:cNvSpPr>
          <p:nvPr>
            <p:ph type="body" idx="1" hasCustomPrompt="1"/>
          </p:nvPr>
        </p:nvSpPr>
        <p:spPr>
          <a:prstGeom prst="rect">
            <a:avLst/>
          </a:prstGeom>
        </p:spPr>
        <p:txBody>
          <a:bodyPr/>
          <a:lstStyle/>
          <a:p>
            <a:r>
              <a:t>Texto en viñeta de diapositiva</a:t>
            </a:r>
          </a:p>
          <a:p>
            <a:pPr lvl="1"/>
            <a:endParaRPr/>
          </a:p>
          <a:p>
            <a:pPr lvl="2"/>
            <a:endParaRPr/>
          </a:p>
          <a:p>
            <a:pPr lvl="3"/>
            <a:endParaRPr/>
          </a:p>
          <a:p>
            <a:pPr lvl="4"/>
            <a:endParaRPr/>
          </a:p>
        </p:txBody>
      </p:sp>
      <p:sp>
        <p:nvSpPr>
          <p:cNvPr id="45"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Viñetas">
    <p:spTree>
      <p:nvGrpSpPr>
        <p:cNvPr id="1" name=""/>
        <p:cNvGrpSpPr/>
        <p:nvPr/>
      </p:nvGrpSpPr>
      <p:grpSpPr>
        <a:xfrm>
          <a:off x="0" y="0"/>
          <a:ext cx="0" cy="0"/>
          <a:chOff x="0" y="0"/>
          <a:chExt cx="0" cy="0"/>
        </a:xfrm>
      </p:grpSpPr>
      <p:sp>
        <p:nvSpPr>
          <p:cNvPr id="52" name="Nivel de texto 1…"/>
          <p:cNvSpPr txBox="1">
            <a:spLocks noGrp="1"/>
          </p:cNvSpPr>
          <p:nvPr>
            <p:ph type="body" idx="1" hasCustomPrompt="1"/>
          </p:nvPr>
        </p:nvSpPr>
        <p:spPr>
          <a:prstGeom prst="rect">
            <a:avLst/>
          </a:prstGeom>
        </p:spPr>
        <p:txBody>
          <a:bodyPr numCol="2" spcCol="1098550"/>
          <a:lstStyle/>
          <a:p>
            <a:r>
              <a:t>Texto en viñeta de diapositiva</a:t>
            </a:r>
          </a:p>
          <a:p>
            <a:pPr lvl="1"/>
            <a:endParaRPr/>
          </a:p>
          <a:p>
            <a:pPr lvl="2"/>
            <a:endParaRPr/>
          </a:p>
          <a:p>
            <a:pPr lvl="3"/>
            <a:endParaRPr/>
          </a:p>
          <a:p>
            <a:pPr lvl="4"/>
            <a:endParaRPr/>
          </a:p>
        </p:txBody>
      </p:sp>
      <p:sp>
        <p:nvSpPr>
          <p:cNvPr id="53"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ítulo, viñetas y foto">
    <p:spTree>
      <p:nvGrpSpPr>
        <p:cNvPr id="1" name=""/>
        <p:cNvGrpSpPr/>
        <p:nvPr/>
      </p:nvGrpSpPr>
      <p:grpSpPr>
        <a:xfrm>
          <a:off x="0" y="0"/>
          <a:ext cx="0" cy="0"/>
          <a:chOff x="0" y="0"/>
          <a:chExt cx="0" cy="0"/>
        </a:xfrm>
      </p:grpSpPr>
      <p:sp>
        <p:nvSpPr>
          <p:cNvPr id="60" name="Subtítulo de diapositiva"/>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de diapositiva</a:t>
            </a:r>
          </a:p>
        </p:txBody>
      </p:sp>
      <p:sp>
        <p:nvSpPr>
          <p:cNvPr id="61" name="Nivel de texto 1…"/>
          <p:cNvSpPr txBox="1">
            <a:spLocks noGrp="1"/>
          </p:cNvSpPr>
          <p:nvPr>
            <p:ph type="body" sz="half" idx="1" hasCustomPrompt="1"/>
          </p:nvPr>
        </p:nvSpPr>
        <p:spPr>
          <a:xfrm>
            <a:off x="1206500" y="4248504"/>
            <a:ext cx="9779000" cy="8256630"/>
          </a:xfrm>
          <a:prstGeom prst="rect">
            <a:avLst/>
          </a:prstGeom>
        </p:spPr>
        <p:txBody>
          <a:bodyPr/>
          <a:lstStyle/>
          <a:p>
            <a:r>
              <a:t>Texto en viñeta de diapositiva</a:t>
            </a:r>
          </a:p>
          <a:p>
            <a:pPr lvl="1"/>
            <a:endParaRPr/>
          </a:p>
          <a:p>
            <a:pPr lvl="2"/>
            <a:endParaRPr/>
          </a:p>
          <a:p>
            <a:pPr lvl="3"/>
            <a:endParaRPr/>
          </a:p>
          <a:p>
            <a:pPr lvl="4"/>
            <a:endParaRPr/>
          </a:p>
        </p:txBody>
      </p:sp>
      <p:sp>
        <p:nvSpPr>
          <p:cNvPr id="62" name="Plato de pasta pappardelle con mantequilla de perejil, avellanas tostadas y queso parmesano rallado"/>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3" name="Título"/>
          <p:cNvSpPr txBox="1">
            <a:spLocks noGrp="1"/>
          </p:cNvSpPr>
          <p:nvPr>
            <p:ph type="title" hasCustomPrompt="1"/>
          </p:nvPr>
        </p:nvSpPr>
        <p:spPr>
          <a:xfrm>
            <a:off x="1206500" y="1079500"/>
            <a:ext cx="9779000" cy="1435100"/>
          </a:xfrm>
          <a:prstGeom prst="rect">
            <a:avLst/>
          </a:prstGeom>
        </p:spPr>
        <p:txBody>
          <a:bodyPr/>
          <a:lstStyle/>
          <a:p>
            <a:r>
              <a:t>Título</a:t>
            </a:r>
          </a:p>
        </p:txBody>
      </p:sp>
      <p:sp>
        <p:nvSpPr>
          <p:cNvPr id="64"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ítulo, viñetas y video pequeño">
    <p:spTree>
      <p:nvGrpSpPr>
        <p:cNvPr id="1" name=""/>
        <p:cNvGrpSpPr/>
        <p:nvPr/>
      </p:nvGrpSpPr>
      <p:grpSpPr>
        <a:xfrm>
          <a:off x="0" y="0"/>
          <a:ext cx="0" cy="0"/>
          <a:chOff x="0" y="0"/>
          <a:chExt cx="0" cy="0"/>
        </a:xfrm>
      </p:grpSpPr>
      <p:sp>
        <p:nvSpPr>
          <p:cNvPr id="71" name="Subtítulo de diapositiva"/>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de diapositiva</a:t>
            </a:r>
          </a:p>
        </p:txBody>
      </p:sp>
      <p:sp>
        <p:nvSpPr>
          <p:cNvPr id="72" name="Nivel de texto 1…"/>
          <p:cNvSpPr txBox="1">
            <a:spLocks noGrp="1"/>
          </p:cNvSpPr>
          <p:nvPr>
            <p:ph type="body" sz="half" idx="1" hasCustomPrompt="1"/>
          </p:nvPr>
        </p:nvSpPr>
        <p:spPr>
          <a:xfrm>
            <a:off x="1206500" y="4248504"/>
            <a:ext cx="9779000" cy="8256630"/>
          </a:xfrm>
          <a:prstGeom prst="rect">
            <a:avLst/>
          </a:prstGeom>
        </p:spPr>
        <p:txBody>
          <a:bodyPr/>
          <a:lstStyle/>
          <a:p>
            <a:r>
              <a:t>Texto en viñeta de diapositiva</a:t>
            </a:r>
          </a:p>
          <a:p>
            <a:pPr lvl="1"/>
            <a:endParaRPr/>
          </a:p>
          <a:p>
            <a:pPr lvl="2"/>
            <a:endParaRPr/>
          </a:p>
          <a:p>
            <a:pPr lvl="3"/>
            <a:endParaRPr/>
          </a:p>
          <a:p>
            <a:pPr lvl="4"/>
            <a:endParaRPr/>
          </a:p>
        </p:txBody>
      </p:sp>
      <p:sp>
        <p:nvSpPr>
          <p:cNvPr id="73" name="Título"/>
          <p:cNvSpPr txBox="1">
            <a:spLocks noGrp="1"/>
          </p:cNvSpPr>
          <p:nvPr>
            <p:ph type="title" hasCustomPrompt="1"/>
          </p:nvPr>
        </p:nvSpPr>
        <p:spPr>
          <a:xfrm>
            <a:off x="1206500" y="1079500"/>
            <a:ext cx="9779000" cy="1435100"/>
          </a:xfrm>
          <a:prstGeom prst="rect">
            <a:avLst/>
          </a:prstGeom>
        </p:spPr>
        <p:txBody>
          <a:bodyPr/>
          <a:lstStyle/>
          <a:p>
            <a:r>
              <a:t>Título</a:t>
            </a:r>
          </a:p>
        </p:txBody>
      </p:sp>
      <p:sp>
        <p:nvSpPr>
          <p:cNvPr id="74"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ítulo, viñetas y video grande">
    <p:spTree>
      <p:nvGrpSpPr>
        <p:cNvPr id="1" name=""/>
        <p:cNvGrpSpPr/>
        <p:nvPr/>
      </p:nvGrpSpPr>
      <p:grpSpPr>
        <a:xfrm>
          <a:off x="0" y="0"/>
          <a:ext cx="0" cy="0"/>
          <a:chOff x="0" y="0"/>
          <a:chExt cx="0" cy="0"/>
        </a:xfrm>
      </p:grpSpPr>
      <p:sp>
        <p:nvSpPr>
          <p:cNvPr id="81" name="Subtítulo de diapositiva"/>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de diapositiva</a:t>
            </a:r>
          </a:p>
        </p:txBody>
      </p:sp>
      <p:sp>
        <p:nvSpPr>
          <p:cNvPr id="82" name="Nivel de texto 1…"/>
          <p:cNvSpPr txBox="1">
            <a:spLocks noGrp="1"/>
          </p:cNvSpPr>
          <p:nvPr>
            <p:ph type="body" sz="half" idx="1" hasCustomPrompt="1"/>
          </p:nvPr>
        </p:nvSpPr>
        <p:spPr>
          <a:xfrm>
            <a:off x="1206500" y="4248504"/>
            <a:ext cx="9779000" cy="8256630"/>
          </a:xfrm>
          <a:prstGeom prst="rect">
            <a:avLst/>
          </a:prstGeom>
        </p:spPr>
        <p:txBody>
          <a:bodyPr/>
          <a:lstStyle/>
          <a:p>
            <a:r>
              <a:t>Texto en viñeta de diapositiva</a:t>
            </a:r>
          </a:p>
          <a:p>
            <a:pPr lvl="1"/>
            <a:endParaRPr/>
          </a:p>
          <a:p>
            <a:pPr lvl="2"/>
            <a:endParaRPr/>
          </a:p>
          <a:p>
            <a:pPr lvl="3"/>
            <a:endParaRPr/>
          </a:p>
          <a:p>
            <a:pPr lvl="4"/>
            <a:endParaRPr/>
          </a:p>
        </p:txBody>
      </p:sp>
      <p:sp>
        <p:nvSpPr>
          <p:cNvPr id="83" name="Título"/>
          <p:cNvSpPr txBox="1">
            <a:spLocks noGrp="1"/>
          </p:cNvSpPr>
          <p:nvPr>
            <p:ph type="title" hasCustomPrompt="1"/>
          </p:nvPr>
        </p:nvSpPr>
        <p:spPr>
          <a:xfrm>
            <a:off x="1206500" y="1079500"/>
            <a:ext cx="9779000" cy="1435100"/>
          </a:xfrm>
          <a:prstGeom prst="rect">
            <a:avLst/>
          </a:prstGeom>
        </p:spPr>
        <p:txBody>
          <a:bodyPr/>
          <a:lstStyle/>
          <a:p>
            <a:r>
              <a:t>Título</a:t>
            </a:r>
          </a:p>
        </p:txBody>
      </p:sp>
      <p:sp>
        <p:nvSpPr>
          <p:cNvPr id="84"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Sección">
    <p:spTree>
      <p:nvGrpSpPr>
        <p:cNvPr id="1" name=""/>
        <p:cNvGrpSpPr/>
        <p:nvPr/>
      </p:nvGrpSpPr>
      <p:grpSpPr>
        <a:xfrm>
          <a:off x="0" y="0"/>
          <a:ext cx="0" cy="0"/>
          <a:chOff x="0" y="0"/>
          <a:chExt cx="0" cy="0"/>
        </a:xfrm>
      </p:grpSpPr>
      <p:sp>
        <p:nvSpPr>
          <p:cNvPr id="91" name="Título de sección"/>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Título de sección</a:t>
            </a:r>
          </a:p>
        </p:txBody>
      </p:sp>
      <p:sp>
        <p:nvSpPr>
          <p:cNvPr id="92" name="Número de diapositiva"/>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ólo título">
    <p:spTree>
      <p:nvGrpSpPr>
        <p:cNvPr id="1" name=""/>
        <p:cNvGrpSpPr/>
        <p:nvPr/>
      </p:nvGrpSpPr>
      <p:grpSpPr>
        <a:xfrm>
          <a:off x="0" y="0"/>
          <a:ext cx="0" cy="0"/>
          <a:chOff x="0" y="0"/>
          <a:chExt cx="0" cy="0"/>
        </a:xfrm>
      </p:grpSpPr>
      <p:sp>
        <p:nvSpPr>
          <p:cNvPr id="99" name="Título"/>
          <p:cNvSpPr txBox="1">
            <a:spLocks noGrp="1"/>
          </p:cNvSpPr>
          <p:nvPr>
            <p:ph type="title" hasCustomPrompt="1"/>
          </p:nvPr>
        </p:nvSpPr>
        <p:spPr>
          <a:xfrm>
            <a:off x="1206500" y="1079500"/>
            <a:ext cx="21971000" cy="1434949"/>
          </a:xfrm>
          <a:prstGeom prst="rect">
            <a:avLst/>
          </a:prstGeom>
        </p:spPr>
        <p:txBody>
          <a:bodyPr/>
          <a:lstStyle/>
          <a:p>
            <a:r>
              <a:t>Título</a:t>
            </a:r>
          </a:p>
        </p:txBody>
      </p:sp>
      <p:sp>
        <p:nvSpPr>
          <p:cNvPr id="100" name="Subtítulo de diapositiva"/>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de diapositiva</a:t>
            </a:r>
          </a:p>
        </p:txBody>
      </p:sp>
      <p:sp>
        <p:nvSpPr>
          <p:cNvPr id="101"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108" name="Título de agenda"/>
          <p:cNvSpPr txBox="1">
            <a:spLocks noGrp="1"/>
          </p:cNvSpPr>
          <p:nvPr>
            <p:ph type="title" hasCustomPrompt="1"/>
          </p:nvPr>
        </p:nvSpPr>
        <p:spPr>
          <a:xfrm>
            <a:off x="1206500" y="1079500"/>
            <a:ext cx="21971000" cy="1435100"/>
          </a:xfrm>
          <a:prstGeom prst="rect">
            <a:avLst/>
          </a:prstGeom>
        </p:spPr>
        <p:txBody>
          <a:bodyPr/>
          <a:lstStyle/>
          <a:p>
            <a:r>
              <a:t>Título de agenda</a:t>
            </a:r>
          </a:p>
        </p:txBody>
      </p:sp>
      <p:sp>
        <p:nvSpPr>
          <p:cNvPr id="109" name="Subtítulo de agenda"/>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Subtítulo de agenda</a:t>
            </a:r>
          </a:p>
        </p:txBody>
      </p:sp>
      <p:sp>
        <p:nvSpPr>
          <p:cNvPr id="110" name="Nivel de texto 1…"/>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Temas de agenda</a:t>
            </a:r>
          </a:p>
          <a:p>
            <a:pPr lvl="1"/>
            <a:endParaRPr/>
          </a:p>
          <a:p>
            <a:pPr lvl="2"/>
            <a:endParaRPr/>
          </a:p>
          <a:p>
            <a:pPr lvl="3"/>
            <a:endParaRPr/>
          </a:p>
          <a:p>
            <a:pPr lvl="4"/>
            <a:endParaRPr/>
          </a:p>
        </p:txBody>
      </p:sp>
      <p:sp>
        <p:nvSpPr>
          <p:cNvPr id="111"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cla­ración">
    <p:spTree>
      <p:nvGrpSpPr>
        <p:cNvPr id="1" name=""/>
        <p:cNvGrpSpPr/>
        <p:nvPr/>
      </p:nvGrpSpPr>
      <p:grpSpPr>
        <a:xfrm>
          <a:off x="0" y="0"/>
          <a:ext cx="0" cy="0"/>
          <a:chOff x="0" y="0"/>
          <a:chExt cx="0" cy="0"/>
        </a:xfrm>
      </p:grpSpPr>
      <p:sp>
        <p:nvSpPr>
          <p:cNvPr id="118" name="Nivel de texto 1…"/>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Decla­ración</a:t>
            </a:r>
          </a:p>
          <a:p>
            <a:pPr lvl="1"/>
            <a:endParaRPr/>
          </a:p>
          <a:p>
            <a:pPr lvl="2"/>
            <a:endParaRPr/>
          </a:p>
          <a:p>
            <a:pPr lvl="3"/>
            <a:endParaRPr/>
          </a:p>
          <a:p>
            <a:pPr lvl="4"/>
            <a:endParaRPr/>
          </a:p>
        </p:txBody>
      </p:sp>
      <p:sp>
        <p:nvSpPr>
          <p:cNvPr id="119"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Dato grande">
    <p:spTree>
      <p:nvGrpSpPr>
        <p:cNvPr id="1" name=""/>
        <p:cNvGrpSpPr/>
        <p:nvPr/>
      </p:nvGrpSpPr>
      <p:grpSpPr>
        <a:xfrm>
          <a:off x="0" y="0"/>
          <a:ext cx="0" cy="0"/>
          <a:chOff x="0" y="0"/>
          <a:chExt cx="0" cy="0"/>
        </a:xfrm>
      </p:grpSpPr>
      <p:sp>
        <p:nvSpPr>
          <p:cNvPr id="126" name="Nivel de texto 1…"/>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27" name="Información del dato"/>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Información del dato</a:t>
            </a:r>
          </a:p>
        </p:txBody>
      </p:sp>
      <p:sp>
        <p:nvSpPr>
          <p:cNvPr id="128"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Cita">
    <p:spTree>
      <p:nvGrpSpPr>
        <p:cNvPr id="1" name=""/>
        <p:cNvGrpSpPr/>
        <p:nvPr/>
      </p:nvGrpSpPr>
      <p:grpSpPr>
        <a:xfrm>
          <a:off x="0" y="0"/>
          <a:ext cx="0" cy="0"/>
          <a:chOff x="0" y="0"/>
          <a:chExt cx="0" cy="0"/>
        </a:xfrm>
      </p:grpSpPr>
      <p:sp>
        <p:nvSpPr>
          <p:cNvPr id="135" name="Atribución"/>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Atribución</a:t>
            </a:r>
          </a:p>
        </p:txBody>
      </p:sp>
      <p:sp>
        <p:nvSpPr>
          <p:cNvPr id="136" name="Nivel de texto 1…"/>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“Cita célebre”</a:t>
            </a:r>
          </a:p>
          <a:p>
            <a:pPr lvl="1"/>
            <a:endParaRPr/>
          </a:p>
          <a:p>
            <a:pPr lvl="2"/>
            <a:endParaRPr/>
          </a:p>
          <a:p>
            <a:pPr lvl="3"/>
            <a:endParaRPr/>
          </a:p>
          <a:p>
            <a:pPr lvl="4"/>
            <a:endParaRPr/>
          </a:p>
        </p:txBody>
      </p:sp>
      <p:sp>
        <p:nvSpPr>
          <p:cNvPr id="137"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3 fotos">
    <p:spTree>
      <p:nvGrpSpPr>
        <p:cNvPr id="1" name=""/>
        <p:cNvGrpSpPr/>
        <p:nvPr/>
      </p:nvGrpSpPr>
      <p:grpSpPr>
        <a:xfrm>
          <a:off x="0" y="0"/>
          <a:ext cx="0" cy="0"/>
          <a:chOff x="0" y="0"/>
          <a:chExt cx="0" cy="0"/>
        </a:xfrm>
      </p:grpSpPr>
      <p:sp>
        <p:nvSpPr>
          <p:cNvPr id="144" name="Plato de ensalada con arroz frito, huevos duros y palillos"/>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45" name="Tazón con tortas de salmón, ensalada y hummus "/>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46" name="Plato de pasta pappardelle con mantequilla de perejil, avellanas tostadas y queso parmesano rallado"/>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47"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54" name="tazón de ensalada con arroz frito, huevos cocidos y palillos"/>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55"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En blanco">
    <p:spTree>
      <p:nvGrpSpPr>
        <p:cNvPr id="1" name=""/>
        <p:cNvGrpSpPr/>
        <p:nvPr/>
      </p:nvGrpSpPr>
      <p:grpSpPr>
        <a:xfrm>
          <a:off x="0" y="0"/>
          <a:ext cx="0" cy="0"/>
          <a:chOff x="0" y="0"/>
          <a:chExt cx="0" cy="0"/>
        </a:xfrm>
      </p:grpSpPr>
      <p:sp>
        <p:nvSpPr>
          <p:cNvPr id="162"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ítulo"/>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Título</a:t>
            </a:r>
          </a:p>
        </p:txBody>
      </p:sp>
      <p:sp>
        <p:nvSpPr>
          <p:cNvPr id="3" name="Nivel de texto 1…"/>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Texto en viñeta de diapositiva</a:t>
            </a:r>
          </a:p>
          <a:p>
            <a:pPr lvl="1"/>
            <a:endParaRPr/>
          </a:p>
          <a:p>
            <a:pPr lvl="2"/>
            <a:endParaRPr/>
          </a:p>
          <a:p>
            <a:pPr lvl="3"/>
            <a:endParaRPr/>
          </a:p>
          <a:p>
            <a:pPr lvl="4"/>
            <a:endParaRPr/>
          </a:p>
        </p:txBody>
      </p:sp>
      <p:sp>
        <p:nvSpPr>
          <p:cNvPr id="4" name="Número de diapositiva"/>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5.tif"/><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17.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17.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7.JPG"/><Relationship Id="rId2" Type="http://schemas.openxmlformats.org/officeDocument/2006/relationships/image" Target="../media/image8.emf"/><Relationship Id="rId1" Type="http://schemas.openxmlformats.org/officeDocument/2006/relationships/slideLayout" Target="../slideLayouts/slideLayout17.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17.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17.xml"/><Relationship Id="rId5" Type="http://schemas.openxmlformats.org/officeDocument/2006/relationships/image" Target="../media/image22.JPG"/><Relationship Id="rId4" Type="http://schemas.openxmlformats.org/officeDocument/2006/relationships/image" Target="../media/image21.JP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17.xml"/><Relationship Id="rId5" Type="http://schemas.openxmlformats.org/officeDocument/2006/relationships/image" Target="../media/image24.JPG"/><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 name="Imagen" descr="Imagen"/>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172" name="Imagen" descr="Imagen"/>
          <p:cNvPicPr>
            <a:picLocks noChangeAspect="1"/>
          </p:cNvPicPr>
          <p:nvPr/>
        </p:nvPicPr>
        <p:blipFill>
          <a:blip r:embed="rId3"/>
          <a:srcRect l="8872" t="24090" r="8872" b="25859"/>
          <a:stretch>
            <a:fillRect/>
          </a:stretch>
        </p:blipFill>
        <p:spPr>
          <a:xfrm>
            <a:off x="-202300" y="-318666"/>
            <a:ext cx="25042600" cy="14108658"/>
          </a:xfrm>
          <a:prstGeom prst="rect">
            <a:avLst/>
          </a:prstGeom>
          <a:ln w="12700">
            <a:miter lim="400000"/>
          </a:ln>
        </p:spPr>
      </p:pic>
      <p:pic>
        <p:nvPicPr>
          <p:cNvPr id="173" name="Imagen"/>
          <p:cNvPicPr>
            <a:picLocks noChangeAspect="1"/>
          </p:cNvPicPr>
          <p:nvPr/>
        </p:nvPicPr>
        <p:blipFill>
          <a:blip r:embed="rId4">
            <a:extLst>
              <a:ext uri="{28A0092B-C50C-407E-A947-70E740481C1C}">
                <a14:useLocalDpi xmlns:a14="http://schemas.microsoft.com/office/drawing/2010/main" val="0"/>
              </a:ext>
            </a:extLst>
          </a:blip>
          <a:srcRect/>
          <a:stretch/>
        </p:blipFill>
        <p:spPr>
          <a:xfrm>
            <a:off x="7033827" y="4808512"/>
            <a:ext cx="10316345" cy="3523243"/>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 name="Imagen" descr="Imagen"/>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176" name="Imagen" descr="Imagen"/>
          <p:cNvPicPr>
            <a:picLocks noChangeAspect="1"/>
          </p:cNvPicPr>
          <p:nvPr/>
        </p:nvPicPr>
        <p:blipFill>
          <a:blip r:embed="rId3"/>
          <a:stretch>
            <a:fillRect/>
          </a:stretch>
        </p:blipFill>
        <p:spPr>
          <a:xfrm>
            <a:off x="7823200" y="0"/>
            <a:ext cx="16560800" cy="13716000"/>
          </a:xfrm>
          <a:prstGeom prst="rect">
            <a:avLst/>
          </a:prstGeom>
          <a:ln w="12700">
            <a:miter lim="400000"/>
          </a:ln>
        </p:spPr>
      </p:pic>
      <p:pic>
        <p:nvPicPr>
          <p:cNvPr id="177" name="Imagen" descr="Imagen"/>
          <p:cNvPicPr>
            <a:picLocks noChangeAspect="1"/>
          </p:cNvPicPr>
          <p:nvPr/>
        </p:nvPicPr>
        <p:blipFill>
          <a:blip r:embed="rId4">
            <a:alphaModFix amt="70000"/>
          </a:blip>
          <a:srcRect l="12525" r="41094" b="22199"/>
          <a:stretch>
            <a:fillRect/>
          </a:stretch>
        </p:blipFill>
        <p:spPr>
          <a:xfrm rot="16200000">
            <a:off x="6515570" y="-4161442"/>
            <a:ext cx="14120402" cy="21931264"/>
          </a:xfrm>
          <a:prstGeom prst="rect">
            <a:avLst/>
          </a:prstGeom>
          <a:ln w="12700">
            <a:miter lim="400000"/>
          </a:ln>
        </p:spPr>
      </p:pic>
      <p:pic>
        <p:nvPicPr>
          <p:cNvPr id="178" name="Imagen" descr="Imagen"/>
          <p:cNvPicPr>
            <a:picLocks noChangeAspect="1"/>
          </p:cNvPicPr>
          <p:nvPr/>
        </p:nvPicPr>
        <p:blipFill>
          <a:blip r:embed="rId5"/>
          <a:stretch>
            <a:fillRect/>
          </a:stretch>
        </p:blipFill>
        <p:spPr>
          <a:xfrm>
            <a:off x="11017250" y="2000250"/>
            <a:ext cx="12357100" cy="11671300"/>
          </a:xfrm>
          <a:prstGeom prst="rect">
            <a:avLst/>
          </a:prstGeom>
          <a:ln w="12700">
            <a:miter lim="400000"/>
          </a:ln>
        </p:spPr>
      </p:pic>
      <p:pic>
        <p:nvPicPr>
          <p:cNvPr id="180" name="Imagen"/>
          <p:cNvPicPr>
            <a:picLocks noChangeAspect="1"/>
          </p:cNvPicPr>
          <p:nvPr/>
        </p:nvPicPr>
        <p:blipFill>
          <a:blip r:embed="rId6">
            <a:extLst>
              <a:ext uri="{28A0092B-C50C-407E-A947-70E740481C1C}">
                <a14:useLocalDpi xmlns:a14="http://schemas.microsoft.com/office/drawing/2010/main" val="0"/>
              </a:ext>
            </a:extLst>
          </a:blip>
          <a:srcRect/>
          <a:stretch/>
        </p:blipFill>
        <p:spPr>
          <a:xfrm>
            <a:off x="1336732" y="1603718"/>
            <a:ext cx="5175833" cy="1767653"/>
          </a:xfrm>
          <a:prstGeom prst="rect">
            <a:avLst/>
          </a:prstGeom>
          <a:ln w="12700">
            <a:miter lim="400000"/>
          </a:ln>
        </p:spPr>
      </p:pic>
      <p:sp>
        <p:nvSpPr>
          <p:cNvPr id="2" name="Dolores de los despachos contables, contadores independientes y áreas contables en las empresas">
            <a:extLst>
              <a:ext uri="{FF2B5EF4-FFF2-40B4-BE49-F238E27FC236}">
                <a16:creationId xmlns:a16="http://schemas.microsoft.com/office/drawing/2014/main" id="{C1A3E516-5B27-3379-3BB4-213F6F8DE5CC}"/>
              </a:ext>
            </a:extLst>
          </p:cNvPr>
          <p:cNvSpPr txBox="1"/>
          <p:nvPr/>
        </p:nvSpPr>
        <p:spPr>
          <a:xfrm>
            <a:off x="1009650" y="4125669"/>
            <a:ext cx="13763625" cy="59195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r>
              <a:rPr lang="es-MX" sz="6000" b="1" dirty="0">
                <a:solidFill>
                  <a:schemeClr val="bg1"/>
                </a:solidFill>
                <a:latin typeface="SF Pro Heavy" pitchFamily="2" charset="0"/>
                <a:ea typeface="SF Pro Heavy" pitchFamily="2" charset="0"/>
                <a:cs typeface="SF Pro Heavy" pitchFamily="2" charset="0"/>
              </a:rPr>
              <a:t>se conecta directamente con Banorte </a:t>
            </a:r>
            <a:r>
              <a:rPr lang="es-MX" sz="6000" dirty="0">
                <a:solidFill>
                  <a:schemeClr val="bg1"/>
                </a:solidFill>
                <a:latin typeface="SF Pro Light" pitchFamily="2" charset="0"/>
                <a:ea typeface="SF Pro Light" pitchFamily="2" charset="0"/>
                <a:cs typeface="SF Pro Light" pitchFamily="2" charset="0"/>
              </a:rPr>
              <a:t>para descargar movimientos bancarios, automatizar el cuadre contable y fiscal diario. Esto facilita la administración de las cuentas bancarias, brindando a las PYMEs mexicanas un mayor control de su flujo de efectivo de forma ágil, segura y eficiente.</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Imagen" descr="Imagen"/>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183" name="Imagen" descr="Imagen"/>
          <p:cNvPicPr>
            <a:picLocks noChangeAspect="1"/>
          </p:cNvPicPr>
          <p:nvPr/>
        </p:nvPicPr>
        <p:blipFill>
          <a:blip r:embed="rId3">
            <a:alphaModFix amt="50000"/>
          </a:blip>
          <a:srcRect l="12477" r="41587" b="22156"/>
          <a:stretch>
            <a:fillRect/>
          </a:stretch>
        </p:blipFill>
        <p:spPr>
          <a:xfrm rot="16200000">
            <a:off x="6589389" y="-4085044"/>
            <a:ext cx="13984868" cy="21943369"/>
          </a:xfrm>
          <a:prstGeom prst="rect">
            <a:avLst/>
          </a:prstGeom>
          <a:ln w="12700">
            <a:miter lim="400000"/>
          </a:ln>
        </p:spPr>
      </p:pic>
      <p:sp>
        <p:nvSpPr>
          <p:cNvPr id="184" name="Dolores de los despachos contables, contadores independientes y áreas contables en las empresas"/>
          <p:cNvSpPr txBox="1"/>
          <p:nvPr/>
        </p:nvSpPr>
        <p:spPr>
          <a:xfrm>
            <a:off x="5114637" y="5155128"/>
            <a:ext cx="16659225" cy="71568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marL="342900" indent="-342900">
              <a:buClr>
                <a:schemeClr val="bg1"/>
              </a:buClr>
              <a:buFont typeface="Arial" panose="020B0604020202020204" pitchFamily="34" charset="0"/>
              <a:buChar char="•"/>
            </a:pPr>
            <a:r>
              <a:rPr lang="es-MX" sz="6600" dirty="0">
                <a:solidFill>
                  <a:schemeClr val="bg1"/>
                </a:solidFill>
                <a:latin typeface="SF Pro Semibold" pitchFamily="2" charset="0"/>
                <a:ea typeface="SF Pro Semibold" pitchFamily="2" charset="0"/>
                <a:cs typeface="SF Pro Semibold" pitchFamily="2" charset="0"/>
              </a:rPr>
              <a:t>Más de 40 años en el mercado.</a:t>
            </a:r>
          </a:p>
          <a:p>
            <a:pPr marL="342900" indent="-342900">
              <a:buClr>
                <a:schemeClr val="bg1"/>
              </a:buClr>
              <a:buFont typeface="Arial" panose="020B0604020202020204" pitchFamily="34" charset="0"/>
              <a:buChar char="•"/>
            </a:pPr>
            <a:r>
              <a:rPr lang="es-MX" sz="7200" dirty="0">
                <a:solidFill>
                  <a:schemeClr val="bg1"/>
                </a:solidFill>
                <a:latin typeface="SF Pro Semibold" pitchFamily="2" charset="0"/>
                <a:ea typeface="SF Pro Semibold" pitchFamily="2" charset="0"/>
                <a:cs typeface="SF Pro Semibold" pitchFamily="2" charset="0"/>
              </a:rPr>
              <a:t>Más de 24,000 empresas usan nuestro sistema de Bancos.</a:t>
            </a:r>
          </a:p>
          <a:p>
            <a:pPr marL="342900" indent="-342900">
              <a:buClr>
                <a:schemeClr val="bg1"/>
              </a:buClr>
              <a:buFont typeface="Arial" panose="020B0604020202020204" pitchFamily="34" charset="0"/>
              <a:buChar char="•"/>
            </a:pPr>
            <a:r>
              <a:rPr lang="es-MX" sz="7200" dirty="0">
                <a:solidFill>
                  <a:schemeClr val="bg1"/>
                </a:solidFill>
                <a:latin typeface="SF Pro Semibold" pitchFamily="2" charset="0"/>
                <a:ea typeface="SF Pro Semibold" pitchFamily="2" charset="0"/>
                <a:cs typeface="SF Pro Semibold" pitchFamily="2" charset="0"/>
              </a:rPr>
              <a:t>65% de las empresas en México fracasan por no contar con un control financiero adecuado.</a:t>
            </a:r>
          </a:p>
        </p:txBody>
      </p:sp>
      <p:pic>
        <p:nvPicPr>
          <p:cNvPr id="4" name="Imagen 3">
            <a:extLst>
              <a:ext uri="{FF2B5EF4-FFF2-40B4-BE49-F238E27FC236}">
                <a16:creationId xmlns:a16="http://schemas.microsoft.com/office/drawing/2014/main" id="{935E048F-2266-73BA-E534-4320F92608EF}"/>
              </a:ext>
            </a:extLst>
          </p:cNvPr>
          <p:cNvPicPr>
            <a:picLocks noChangeAspect="1"/>
          </p:cNvPicPr>
          <p:nvPr/>
        </p:nvPicPr>
        <p:blipFill>
          <a:blip r:embed="rId4">
            <a:biLevel thresh="25000"/>
          </a:blip>
          <a:stretch>
            <a:fillRect/>
          </a:stretch>
        </p:blipFill>
        <p:spPr>
          <a:xfrm>
            <a:off x="7227415" y="1421003"/>
            <a:ext cx="7747129" cy="1156561"/>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 name="Imagen" descr="Imagen"/>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190" name="Imagen" descr="Imagen"/>
          <p:cNvPicPr>
            <a:picLocks noChangeAspect="1"/>
          </p:cNvPicPr>
          <p:nvPr/>
        </p:nvPicPr>
        <p:blipFill>
          <a:blip r:embed="rId3"/>
          <a:srcRect l="12477" r="41587" b="22156"/>
          <a:stretch>
            <a:fillRect/>
          </a:stretch>
        </p:blipFill>
        <p:spPr>
          <a:xfrm rot="16200000">
            <a:off x="6589389" y="-4085044"/>
            <a:ext cx="13984869" cy="21943369"/>
          </a:xfrm>
          <a:prstGeom prst="rect">
            <a:avLst/>
          </a:prstGeom>
          <a:ln w="12700">
            <a:miter lim="400000"/>
          </a:ln>
        </p:spPr>
      </p:pic>
      <p:sp>
        <p:nvSpPr>
          <p:cNvPr id="191" name="Qué es CONTPAQi Optimiza®"/>
          <p:cNvSpPr txBox="1"/>
          <p:nvPr/>
        </p:nvSpPr>
        <p:spPr>
          <a:xfrm>
            <a:off x="3867265" y="5473391"/>
            <a:ext cx="16649470" cy="16199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defTabSz="457200">
              <a:lnSpc>
                <a:spcPct val="110000"/>
              </a:lnSpc>
              <a:spcBef>
                <a:spcPts val="0"/>
              </a:spcBef>
              <a:defRPr sz="8100" b="1">
                <a:solidFill>
                  <a:srgbClr val="FFFFFF"/>
                </a:solidFill>
                <a:latin typeface="Roboto"/>
                <a:ea typeface="Roboto"/>
                <a:cs typeface="Roboto"/>
                <a:sym typeface="Roboto"/>
              </a:defRPr>
            </a:pPr>
            <a:r>
              <a:rPr lang="es-419" sz="9600" b="1" dirty="0">
                <a:solidFill>
                  <a:schemeClr val="bg1"/>
                </a:solidFill>
                <a:latin typeface="SF Pro Heavy" pitchFamily="2" charset="0"/>
                <a:ea typeface="SF Pro Heavy" pitchFamily="2" charset="0"/>
                <a:cs typeface="SF Pro Heavy" pitchFamily="2" charset="0"/>
                <a:sym typeface="Roboto Light"/>
              </a:rPr>
              <a:t>Ideal para</a:t>
            </a:r>
            <a:endParaRPr sz="9600" b="1" baseline="31999" dirty="0">
              <a:solidFill>
                <a:schemeClr val="bg1"/>
              </a:solidFill>
              <a:latin typeface="SF Pro Heavy" pitchFamily="2" charset="0"/>
              <a:ea typeface="SF Pro Heavy" pitchFamily="2" charset="0"/>
              <a:cs typeface="SF Pro Heavy" pitchFamily="2" charset="0"/>
              <a:sym typeface="Roboto Black"/>
            </a:endParaRPr>
          </a:p>
        </p:txBody>
      </p:sp>
      <p:pic>
        <p:nvPicPr>
          <p:cNvPr id="3" name="Imagen 2">
            <a:extLst>
              <a:ext uri="{FF2B5EF4-FFF2-40B4-BE49-F238E27FC236}">
                <a16:creationId xmlns:a16="http://schemas.microsoft.com/office/drawing/2014/main" id="{500D57FE-557F-A96E-A02C-02E387F9B690}"/>
              </a:ext>
            </a:extLst>
          </p:cNvPr>
          <p:cNvPicPr>
            <a:picLocks noChangeAspect="1"/>
          </p:cNvPicPr>
          <p:nvPr/>
        </p:nvPicPr>
        <p:blipFill>
          <a:blip r:embed="rId4">
            <a:biLevel thresh="25000"/>
          </a:blip>
          <a:stretch>
            <a:fillRect/>
          </a:stretch>
        </p:blipFill>
        <p:spPr>
          <a:xfrm>
            <a:off x="712315" y="729389"/>
            <a:ext cx="4488335" cy="670059"/>
          </a:xfrm>
          <a:prstGeom prst="rect">
            <a:avLst/>
          </a:prstGeom>
        </p:spPr>
      </p:pic>
      <p:sp>
        <p:nvSpPr>
          <p:cNvPr id="4" name="Chevron 3">
            <a:extLst>
              <a:ext uri="{FF2B5EF4-FFF2-40B4-BE49-F238E27FC236}">
                <a16:creationId xmlns:a16="http://schemas.microsoft.com/office/drawing/2014/main" id="{82710A34-C6E5-526E-8B77-1E34DCACB828}"/>
              </a:ext>
            </a:extLst>
          </p:cNvPr>
          <p:cNvSpPr/>
          <p:nvPr/>
        </p:nvSpPr>
        <p:spPr>
          <a:xfrm rot="5400000">
            <a:off x="11568340" y="7196231"/>
            <a:ext cx="1247319" cy="2739529"/>
          </a:xfrm>
          <a:prstGeom prst="chevr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solidFill>
                <a:srgbClr val="117FFF"/>
              </a:solidFill>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 name="Imagen" descr="Imagen"/>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194" name="Imagen" descr="Imagen"/>
          <p:cNvPicPr>
            <a:picLocks noChangeAspect="1"/>
          </p:cNvPicPr>
          <p:nvPr/>
        </p:nvPicPr>
        <p:blipFill>
          <a:blip r:embed="rId3"/>
          <a:srcRect l="12477" r="41587" b="22156"/>
          <a:stretch>
            <a:fillRect/>
          </a:stretch>
        </p:blipFill>
        <p:spPr>
          <a:xfrm rot="16200000">
            <a:off x="6589389" y="-4085044"/>
            <a:ext cx="13984869" cy="21943369"/>
          </a:xfrm>
          <a:prstGeom prst="rect">
            <a:avLst/>
          </a:prstGeom>
          <a:ln w="12700">
            <a:miter lim="400000"/>
          </a:ln>
        </p:spPr>
      </p:pic>
      <p:sp>
        <p:nvSpPr>
          <p:cNvPr id="195" name="Rectángulo redondeado"/>
          <p:cNvSpPr/>
          <p:nvPr/>
        </p:nvSpPr>
        <p:spPr>
          <a:xfrm>
            <a:off x="779453" y="952665"/>
            <a:ext cx="22825094" cy="11810670"/>
          </a:xfrm>
          <a:prstGeom prst="roundRect">
            <a:avLst>
              <a:gd name="adj" fmla="val 6316"/>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198" name="Untitled-1.png" descr="Untitled-1.png"/>
          <p:cNvPicPr>
            <a:picLocks noChangeAspect="1"/>
          </p:cNvPicPr>
          <p:nvPr/>
        </p:nvPicPr>
        <p:blipFill>
          <a:blip r:embed="rId4"/>
          <a:srcRect r="554" b="1587"/>
          <a:stretch>
            <a:fillRect/>
          </a:stretch>
        </p:blipFill>
        <p:spPr>
          <a:xfrm>
            <a:off x="2387373" y="952665"/>
            <a:ext cx="21217174" cy="11810670"/>
          </a:xfrm>
          <a:custGeom>
            <a:avLst/>
            <a:gdLst/>
            <a:ahLst/>
            <a:cxnLst>
              <a:cxn ang="0">
                <a:pos x="wd2" y="hd2"/>
              </a:cxn>
              <a:cxn ang="5400000">
                <a:pos x="wd2" y="hd2"/>
              </a:cxn>
              <a:cxn ang="10800000">
                <a:pos x="wd2" y="hd2"/>
              </a:cxn>
              <a:cxn ang="16200000">
                <a:pos x="wd2" y="hd2"/>
              </a:cxn>
            </a:cxnLst>
            <a:rect l="0" t="0" r="r" b="b"/>
            <a:pathLst>
              <a:path w="21600" h="21600" extrusionOk="0">
                <a:moveTo>
                  <a:pt x="21120" y="102"/>
                </a:moveTo>
                <a:cubicBezTo>
                  <a:pt x="21317" y="231"/>
                  <a:pt x="21472" y="509"/>
                  <a:pt x="21543" y="862"/>
                </a:cubicBezTo>
                <a:cubicBezTo>
                  <a:pt x="21600" y="1106"/>
                  <a:pt x="21600" y="1474"/>
                  <a:pt x="21600" y="2086"/>
                </a:cubicBezTo>
                <a:lnTo>
                  <a:pt x="21600" y="19514"/>
                </a:lnTo>
                <a:cubicBezTo>
                  <a:pt x="21600" y="20126"/>
                  <a:pt x="21600" y="20494"/>
                  <a:pt x="21543" y="20738"/>
                </a:cubicBezTo>
                <a:cubicBezTo>
                  <a:pt x="21472" y="21091"/>
                  <a:pt x="21317" y="21369"/>
                  <a:pt x="21120" y="21498"/>
                </a:cubicBezTo>
                <a:cubicBezTo>
                  <a:pt x="20984" y="21600"/>
                  <a:pt x="20780" y="21600"/>
                  <a:pt x="20439" y="21600"/>
                </a:cubicBezTo>
                <a:lnTo>
                  <a:pt x="0" y="21600"/>
                </a:lnTo>
                <a:lnTo>
                  <a:pt x="0" y="0"/>
                </a:lnTo>
                <a:lnTo>
                  <a:pt x="20439" y="0"/>
                </a:lnTo>
                <a:cubicBezTo>
                  <a:pt x="20780" y="0"/>
                  <a:pt x="20984" y="0"/>
                  <a:pt x="21120" y="102"/>
                </a:cubicBezTo>
                <a:close/>
              </a:path>
            </a:pathLst>
          </a:custGeom>
          <a:ln w="12700">
            <a:miter lim="400000"/>
          </a:ln>
        </p:spPr>
      </p:pic>
      <p:sp>
        <p:nvSpPr>
          <p:cNvPr id="2" name="Elipse 1">
            <a:extLst>
              <a:ext uri="{FF2B5EF4-FFF2-40B4-BE49-F238E27FC236}">
                <a16:creationId xmlns:a16="http://schemas.microsoft.com/office/drawing/2014/main" id="{E3AE62CA-05E3-134B-BFED-092A52870538}"/>
              </a:ext>
            </a:extLst>
          </p:cNvPr>
          <p:cNvSpPr/>
          <p:nvPr/>
        </p:nvSpPr>
        <p:spPr>
          <a:xfrm>
            <a:off x="1885784" y="1867577"/>
            <a:ext cx="1003177" cy="1003177"/>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4400" b="1" dirty="0">
                <a:solidFill>
                  <a:schemeClr val="bg1"/>
                </a:solidFill>
                <a:latin typeface="SF Pro Heavy" pitchFamily="2" charset="0"/>
                <a:ea typeface="SF Pro Heavy" pitchFamily="2" charset="0"/>
                <a:cs typeface="SF Pro Heavy" pitchFamily="2" charset="0"/>
              </a:rPr>
              <a:t>1</a:t>
            </a:r>
          </a:p>
        </p:txBody>
      </p:sp>
      <p:sp>
        <p:nvSpPr>
          <p:cNvPr id="4" name="CuadroTexto 3">
            <a:extLst>
              <a:ext uri="{FF2B5EF4-FFF2-40B4-BE49-F238E27FC236}">
                <a16:creationId xmlns:a16="http://schemas.microsoft.com/office/drawing/2014/main" id="{2BA822AF-43D5-52E0-E528-18A0AA72A386}"/>
              </a:ext>
            </a:extLst>
          </p:cNvPr>
          <p:cNvSpPr txBox="1"/>
          <p:nvPr/>
        </p:nvSpPr>
        <p:spPr>
          <a:xfrm>
            <a:off x="779453" y="12928764"/>
            <a:ext cx="22458234" cy="535531"/>
          </a:xfrm>
          <a:prstGeom prst="rect">
            <a:avLst/>
          </a:prstGeom>
          <a:noFill/>
        </p:spPr>
        <p:txBody>
          <a:bodyPr wrap="square" rtlCol="0">
            <a:spAutoFit/>
          </a:bodyPr>
          <a:lstStyle/>
          <a:p>
            <a:pPr algn="ctr"/>
            <a:r>
              <a:rPr lang="es-MX" sz="1600" dirty="0">
                <a:solidFill>
                  <a:schemeClr val="bg1"/>
                </a:solidFill>
                <a:latin typeface="SF Pro Light" pitchFamily="2" charset="0"/>
                <a:ea typeface="SF Pro Light" pitchFamily="2" charset="0"/>
                <a:cs typeface="SF Pro Light" pitchFamily="2" charset="0"/>
              </a:rPr>
              <a:t>Cualquier modificación del material original de CONTPAQi® entregado al Distribuidor será responsabilidad exclusiva del propio Distribuidor. Se recomienda mantener la información íntegra tal como se ha proporcionado para asegurar la coherencia y precisión de la información, tanto de la empresa como de sus productos y servicios. Los cambios realizados por los mismos Distribuidores que afecten la veracidad de la información estarán fuera de ser responsabilidad de CONTPAQi®. </a:t>
            </a:r>
          </a:p>
        </p:txBody>
      </p:sp>
      <p:sp>
        <p:nvSpPr>
          <p:cNvPr id="5" name="CuadroTexto 4">
            <a:extLst>
              <a:ext uri="{FF2B5EF4-FFF2-40B4-BE49-F238E27FC236}">
                <a16:creationId xmlns:a16="http://schemas.microsoft.com/office/drawing/2014/main" id="{92853F15-A950-2B07-5AED-B7FE4E5AF7DD}"/>
              </a:ext>
            </a:extLst>
          </p:cNvPr>
          <p:cNvSpPr txBox="1"/>
          <p:nvPr/>
        </p:nvSpPr>
        <p:spPr>
          <a:xfrm>
            <a:off x="3370671" y="1867576"/>
            <a:ext cx="8118963" cy="1200329"/>
          </a:xfrm>
          <a:prstGeom prst="rect">
            <a:avLst/>
          </a:prstGeom>
          <a:noFill/>
        </p:spPr>
        <p:txBody>
          <a:bodyPr wrap="square" rtlCol="0">
            <a:spAutoFit/>
          </a:bodyPr>
          <a:lstStyle/>
          <a:p>
            <a:r>
              <a:rPr lang="es-MX" sz="4000" b="1" dirty="0">
                <a:solidFill>
                  <a:schemeClr val="accent1"/>
                </a:solidFill>
                <a:latin typeface="SF Pro Heavy" pitchFamily="2" charset="0"/>
                <a:ea typeface="SF Pro Heavy" pitchFamily="2" charset="0"/>
                <a:cs typeface="SF Pro Heavy" pitchFamily="2" charset="0"/>
              </a:rPr>
              <a:t>Empresas que requieren control fiscal y financiero diario</a:t>
            </a:r>
          </a:p>
        </p:txBody>
      </p:sp>
      <p:sp>
        <p:nvSpPr>
          <p:cNvPr id="6" name="Elipse 5">
            <a:extLst>
              <a:ext uri="{FF2B5EF4-FFF2-40B4-BE49-F238E27FC236}">
                <a16:creationId xmlns:a16="http://schemas.microsoft.com/office/drawing/2014/main" id="{2D4BA42E-B244-8939-B2C4-CE3C1CD3F6DA}"/>
              </a:ext>
            </a:extLst>
          </p:cNvPr>
          <p:cNvSpPr/>
          <p:nvPr/>
        </p:nvSpPr>
        <p:spPr>
          <a:xfrm>
            <a:off x="1885784" y="3934917"/>
            <a:ext cx="1003177" cy="1003177"/>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4400" b="1" dirty="0">
                <a:solidFill>
                  <a:schemeClr val="bg1"/>
                </a:solidFill>
                <a:latin typeface="SF Pro Heavy" pitchFamily="2" charset="0"/>
                <a:ea typeface="SF Pro Heavy" pitchFamily="2" charset="0"/>
                <a:cs typeface="SF Pro Heavy" pitchFamily="2" charset="0"/>
              </a:rPr>
              <a:t>2</a:t>
            </a:r>
          </a:p>
        </p:txBody>
      </p:sp>
      <p:sp>
        <p:nvSpPr>
          <p:cNvPr id="7" name="CuadroTexto 6">
            <a:extLst>
              <a:ext uri="{FF2B5EF4-FFF2-40B4-BE49-F238E27FC236}">
                <a16:creationId xmlns:a16="http://schemas.microsoft.com/office/drawing/2014/main" id="{41BF2C5B-8D13-93AD-8D5F-31F4F3A3FF16}"/>
              </a:ext>
            </a:extLst>
          </p:cNvPr>
          <p:cNvSpPr txBox="1"/>
          <p:nvPr/>
        </p:nvSpPr>
        <p:spPr>
          <a:xfrm>
            <a:off x="3370672" y="3934916"/>
            <a:ext cx="7940058" cy="1215717"/>
          </a:xfrm>
          <a:prstGeom prst="rect">
            <a:avLst/>
          </a:prstGeom>
          <a:noFill/>
        </p:spPr>
        <p:txBody>
          <a:bodyPr wrap="square" rtlCol="0">
            <a:spAutoFit/>
          </a:bodyPr>
          <a:lstStyle/>
          <a:p>
            <a:r>
              <a:rPr lang="es-MX" sz="4000" b="1" dirty="0">
                <a:solidFill>
                  <a:schemeClr val="accent1"/>
                </a:solidFill>
                <a:latin typeface="SF Pro Heavy" pitchFamily="2" charset="0"/>
                <a:ea typeface="SF Pro Heavy" pitchFamily="2" charset="0"/>
                <a:cs typeface="SF Pro Heavy" pitchFamily="2" charset="0"/>
              </a:rPr>
              <a:t>Empresas con moderada alta operación bancaria</a:t>
            </a:r>
          </a:p>
        </p:txBody>
      </p:sp>
      <p:sp>
        <p:nvSpPr>
          <p:cNvPr id="8" name="Elipse 7">
            <a:extLst>
              <a:ext uri="{FF2B5EF4-FFF2-40B4-BE49-F238E27FC236}">
                <a16:creationId xmlns:a16="http://schemas.microsoft.com/office/drawing/2014/main" id="{D7C4D381-06FE-3517-5601-0D0A7A90A071}"/>
              </a:ext>
            </a:extLst>
          </p:cNvPr>
          <p:cNvSpPr/>
          <p:nvPr/>
        </p:nvSpPr>
        <p:spPr>
          <a:xfrm>
            <a:off x="1885784" y="6199409"/>
            <a:ext cx="1003177" cy="1003177"/>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4400" b="1" dirty="0">
                <a:solidFill>
                  <a:schemeClr val="bg1"/>
                </a:solidFill>
                <a:latin typeface="SF Pro Heavy" pitchFamily="2" charset="0"/>
                <a:ea typeface="SF Pro Heavy" pitchFamily="2" charset="0"/>
                <a:cs typeface="SF Pro Heavy" pitchFamily="2" charset="0"/>
              </a:rPr>
              <a:t>3</a:t>
            </a:r>
          </a:p>
        </p:txBody>
      </p:sp>
      <p:sp>
        <p:nvSpPr>
          <p:cNvPr id="9" name="CuadroTexto 8">
            <a:extLst>
              <a:ext uri="{FF2B5EF4-FFF2-40B4-BE49-F238E27FC236}">
                <a16:creationId xmlns:a16="http://schemas.microsoft.com/office/drawing/2014/main" id="{CFAE60B2-F819-3AE6-CB2B-C55762EB772D}"/>
              </a:ext>
            </a:extLst>
          </p:cNvPr>
          <p:cNvSpPr txBox="1"/>
          <p:nvPr/>
        </p:nvSpPr>
        <p:spPr>
          <a:xfrm>
            <a:off x="3370672" y="6199408"/>
            <a:ext cx="8118962" cy="661720"/>
          </a:xfrm>
          <a:prstGeom prst="rect">
            <a:avLst/>
          </a:prstGeom>
          <a:noFill/>
        </p:spPr>
        <p:txBody>
          <a:bodyPr wrap="square" rtlCol="0">
            <a:spAutoFit/>
          </a:bodyPr>
          <a:lstStyle/>
          <a:p>
            <a:r>
              <a:rPr lang="es-MX" sz="4000" b="1" dirty="0">
                <a:solidFill>
                  <a:schemeClr val="accent1"/>
                </a:solidFill>
                <a:latin typeface="SF Pro Heavy" pitchFamily="2" charset="0"/>
                <a:ea typeface="SF Pro Heavy" pitchFamily="2" charset="0"/>
                <a:cs typeface="SF Pro Heavy" pitchFamily="2" charset="0"/>
              </a:rPr>
              <a:t>PyMEs con cuentas Banorte</a:t>
            </a:r>
          </a:p>
        </p:txBody>
      </p:sp>
      <p:sp>
        <p:nvSpPr>
          <p:cNvPr id="10" name="Elipse 9">
            <a:extLst>
              <a:ext uri="{FF2B5EF4-FFF2-40B4-BE49-F238E27FC236}">
                <a16:creationId xmlns:a16="http://schemas.microsoft.com/office/drawing/2014/main" id="{857BB832-9C79-2DEF-5267-E11584CC882E}"/>
              </a:ext>
            </a:extLst>
          </p:cNvPr>
          <p:cNvSpPr/>
          <p:nvPr/>
        </p:nvSpPr>
        <p:spPr>
          <a:xfrm>
            <a:off x="1885784" y="8435713"/>
            <a:ext cx="1003177" cy="1003177"/>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4400" b="1" dirty="0">
                <a:solidFill>
                  <a:schemeClr val="bg1"/>
                </a:solidFill>
                <a:latin typeface="SF Pro Heavy" pitchFamily="2" charset="0"/>
                <a:ea typeface="SF Pro Heavy" pitchFamily="2" charset="0"/>
                <a:cs typeface="SF Pro Heavy" pitchFamily="2" charset="0"/>
              </a:rPr>
              <a:t>4</a:t>
            </a:r>
          </a:p>
        </p:txBody>
      </p:sp>
      <p:sp>
        <p:nvSpPr>
          <p:cNvPr id="11" name="CuadroTexto 10">
            <a:extLst>
              <a:ext uri="{FF2B5EF4-FFF2-40B4-BE49-F238E27FC236}">
                <a16:creationId xmlns:a16="http://schemas.microsoft.com/office/drawing/2014/main" id="{70715473-6090-5994-A82A-EFB13BCE36C5}"/>
              </a:ext>
            </a:extLst>
          </p:cNvPr>
          <p:cNvSpPr txBox="1"/>
          <p:nvPr/>
        </p:nvSpPr>
        <p:spPr>
          <a:xfrm>
            <a:off x="3370672" y="8435712"/>
            <a:ext cx="7940058" cy="1215717"/>
          </a:xfrm>
          <a:prstGeom prst="rect">
            <a:avLst/>
          </a:prstGeom>
          <a:noFill/>
        </p:spPr>
        <p:txBody>
          <a:bodyPr wrap="square" rtlCol="0">
            <a:spAutoFit/>
          </a:bodyPr>
          <a:lstStyle/>
          <a:p>
            <a:r>
              <a:rPr lang="es-MX" sz="4000" b="1" dirty="0">
                <a:solidFill>
                  <a:schemeClr val="accent1"/>
                </a:solidFill>
                <a:latin typeface="SF Pro Heavy" pitchFamily="2" charset="0"/>
                <a:ea typeface="SF Pro Heavy" pitchFamily="2" charset="0"/>
                <a:cs typeface="SF Pro Heavy" pitchFamily="2" charset="0"/>
              </a:rPr>
              <a:t>Despachos contables y asesores fiscales</a:t>
            </a:r>
          </a:p>
        </p:txBody>
      </p:sp>
      <p:sp>
        <p:nvSpPr>
          <p:cNvPr id="13" name="Elipse 12">
            <a:extLst>
              <a:ext uri="{FF2B5EF4-FFF2-40B4-BE49-F238E27FC236}">
                <a16:creationId xmlns:a16="http://schemas.microsoft.com/office/drawing/2014/main" id="{99F8DC0E-6168-58F0-DE60-B3161E9C7439}"/>
              </a:ext>
            </a:extLst>
          </p:cNvPr>
          <p:cNvSpPr/>
          <p:nvPr/>
        </p:nvSpPr>
        <p:spPr>
          <a:xfrm>
            <a:off x="1885784" y="10672017"/>
            <a:ext cx="1003177" cy="1003177"/>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4400" b="1" dirty="0">
                <a:solidFill>
                  <a:schemeClr val="bg1"/>
                </a:solidFill>
                <a:latin typeface="SF Pro Heavy" pitchFamily="2" charset="0"/>
                <a:ea typeface="SF Pro Heavy" pitchFamily="2" charset="0"/>
                <a:cs typeface="SF Pro Heavy" pitchFamily="2" charset="0"/>
              </a:rPr>
              <a:t>5</a:t>
            </a:r>
          </a:p>
        </p:txBody>
      </p:sp>
      <p:sp>
        <p:nvSpPr>
          <p:cNvPr id="14" name="CuadroTexto 13">
            <a:extLst>
              <a:ext uri="{FF2B5EF4-FFF2-40B4-BE49-F238E27FC236}">
                <a16:creationId xmlns:a16="http://schemas.microsoft.com/office/drawing/2014/main" id="{9833A327-844D-C14B-145F-ADBFA0C4412E}"/>
              </a:ext>
            </a:extLst>
          </p:cNvPr>
          <p:cNvSpPr txBox="1"/>
          <p:nvPr/>
        </p:nvSpPr>
        <p:spPr>
          <a:xfrm>
            <a:off x="3370672" y="10672016"/>
            <a:ext cx="8118962" cy="1208279"/>
          </a:xfrm>
          <a:prstGeom prst="rect">
            <a:avLst/>
          </a:prstGeom>
          <a:noFill/>
        </p:spPr>
        <p:txBody>
          <a:bodyPr wrap="square" rtlCol="0">
            <a:spAutoFit/>
          </a:bodyPr>
          <a:lstStyle/>
          <a:p>
            <a:r>
              <a:rPr lang="es-MX" sz="4000" b="1" dirty="0">
                <a:solidFill>
                  <a:schemeClr val="accent1"/>
                </a:solidFill>
                <a:latin typeface="SF Pro Heavy" pitchFamily="2" charset="0"/>
                <a:ea typeface="SF Pro Heavy" pitchFamily="2" charset="0"/>
                <a:cs typeface="SF Pro Heavy" pitchFamily="2" charset="0"/>
              </a:rPr>
              <a:t>Usuarios de CONTPAQi Contabilidad®</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ABD45-DC86-2F6B-FFD4-17E787E14385}"/>
            </a:ext>
          </a:extLst>
        </p:cNvPr>
        <p:cNvGrpSpPr/>
        <p:nvPr/>
      </p:nvGrpSpPr>
      <p:grpSpPr>
        <a:xfrm>
          <a:off x="0" y="0"/>
          <a:ext cx="0" cy="0"/>
          <a:chOff x="0" y="0"/>
          <a:chExt cx="0" cy="0"/>
        </a:xfrm>
      </p:grpSpPr>
      <p:pic>
        <p:nvPicPr>
          <p:cNvPr id="189" name="Imagen" descr="Imagen">
            <a:extLst>
              <a:ext uri="{FF2B5EF4-FFF2-40B4-BE49-F238E27FC236}">
                <a16:creationId xmlns:a16="http://schemas.microsoft.com/office/drawing/2014/main" id="{935B7AC5-24DC-BE11-43E9-D1F09CDF2764}"/>
              </a:ext>
            </a:extLst>
          </p:cNvPr>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190" name="Imagen" descr="Imagen">
            <a:extLst>
              <a:ext uri="{FF2B5EF4-FFF2-40B4-BE49-F238E27FC236}">
                <a16:creationId xmlns:a16="http://schemas.microsoft.com/office/drawing/2014/main" id="{5D10CFFB-5494-E344-CF68-85795397DE1D}"/>
              </a:ext>
            </a:extLst>
          </p:cNvPr>
          <p:cNvPicPr>
            <a:picLocks noChangeAspect="1"/>
          </p:cNvPicPr>
          <p:nvPr/>
        </p:nvPicPr>
        <p:blipFill>
          <a:blip r:embed="rId3"/>
          <a:srcRect l="12477" r="41587" b="22156"/>
          <a:stretch>
            <a:fillRect/>
          </a:stretch>
        </p:blipFill>
        <p:spPr>
          <a:xfrm rot="16200000">
            <a:off x="6589389" y="-4085044"/>
            <a:ext cx="13984869" cy="21943369"/>
          </a:xfrm>
          <a:prstGeom prst="rect">
            <a:avLst/>
          </a:prstGeom>
          <a:ln w="12700">
            <a:miter lim="400000"/>
          </a:ln>
        </p:spPr>
      </p:pic>
      <p:sp>
        <p:nvSpPr>
          <p:cNvPr id="191" name="Qué es CONTPAQi Optimiza®">
            <a:extLst>
              <a:ext uri="{FF2B5EF4-FFF2-40B4-BE49-F238E27FC236}">
                <a16:creationId xmlns:a16="http://schemas.microsoft.com/office/drawing/2014/main" id="{1991C005-37AC-8377-B433-30DDA5442A9D}"/>
              </a:ext>
            </a:extLst>
          </p:cNvPr>
          <p:cNvSpPr txBox="1"/>
          <p:nvPr/>
        </p:nvSpPr>
        <p:spPr>
          <a:xfrm>
            <a:off x="5259927" y="4516226"/>
            <a:ext cx="13864144" cy="30572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defTabSz="457200">
              <a:lnSpc>
                <a:spcPct val="100000"/>
              </a:lnSpc>
              <a:spcBef>
                <a:spcPts val="0"/>
              </a:spcBef>
              <a:defRPr sz="8100" b="1">
                <a:solidFill>
                  <a:srgbClr val="FFFFFF"/>
                </a:solidFill>
                <a:latin typeface="Roboto"/>
                <a:ea typeface="Roboto"/>
                <a:cs typeface="Roboto"/>
                <a:sym typeface="Roboto"/>
              </a:defRPr>
            </a:pPr>
            <a:r>
              <a:rPr lang="es-419" sz="9600" b="1" dirty="0">
                <a:solidFill>
                  <a:schemeClr val="bg1"/>
                </a:solidFill>
                <a:latin typeface="SF Pro Heavy" pitchFamily="2" charset="0"/>
                <a:ea typeface="SF Pro Heavy" pitchFamily="2" charset="0"/>
                <a:cs typeface="SF Pro Heavy" pitchFamily="2" charset="0"/>
                <a:sym typeface="Roboto Light"/>
              </a:rPr>
              <a:t>Beneficios de una nueva versión</a:t>
            </a:r>
            <a:endParaRPr sz="9600" b="1" baseline="31999" dirty="0">
              <a:solidFill>
                <a:schemeClr val="bg1"/>
              </a:solidFill>
              <a:latin typeface="SF Pro Heavy" pitchFamily="2" charset="0"/>
              <a:ea typeface="SF Pro Heavy" pitchFamily="2" charset="0"/>
              <a:cs typeface="SF Pro Heavy" pitchFamily="2" charset="0"/>
              <a:sym typeface="Roboto Black"/>
            </a:endParaRPr>
          </a:p>
        </p:txBody>
      </p:sp>
      <p:pic>
        <p:nvPicPr>
          <p:cNvPr id="3" name="Imagen 2">
            <a:extLst>
              <a:ext uri="{FF2B5EF4-FFF2-40B4-BE49-F238E27FC236}">
                <a16:creationId xmlns:a16="http://schemas.microsoft.com/office/drawing/2014/main" id="{30990433-D267-9B65-F14E-491B7D22EB27}"/>
              </a:ext>
            </a:extLst>
          </p:cNvPr>
          <p:cNvPicPr>
            <a:picLocks noChangeAspect="1"/>
          </p:cNvPicPr>
          <p:nvPr/>
        </p:nvPicPr>
        <p:blipFill>
          <a:blip r:embed="rId4">
            <a:biLevel thresh="25000"/>
          </a:blip>
          <a:stretch>
            <a:fillRect/>
          </a:stretch>
        </p:blipFill>
        <p:spPr>
          <a:xfrm>
            <a:off x="712315" y="729389"/>
            <a:ext cx="4488335" cy="670059"/>
          </a:xfrm>
          <a:prstGeom prst="rect">
            <a:avLst/>
          </a:prstGeom>
        </p:spPr>
      </p:pic>
      <p:sp>
        <p:nvSpPr>
          <p:cNvPr id="4" name="Chevron 3">
            <a:extLst>
              <a:ext uri="{FF2B5EF4-FFF2-40B4-BE49-F238E27FC236}">
                <a16:creationId xmlns:a16="http://schemas.microsoft.com/office/drawing/2014/main" id="{8D1E4767-FDBA-585A-FE87-9796EBD6C1EF}"/>
              </a:ext>
            </a:extLst>
          </p:cNvPr>
          <p:cNvSpPr/>
          <p:nvPr/>
        </p:nvSpPr>
        <p:spPr>
          <a:xfrm rot="5400000">
            <a:off x="11568340" y="7196231"/>
            <a:ext cx="1247319" cy="2739529"/>
          </a:xfrm>
          <a:prstGeom prst="chevr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solidFill>
                <a:srgbClr val="117FFF"/>
              </a:solidFill>
            </a:endParaRPr>
          </a:p>
        </p:txBody>
      </p:sp>
    </p:spTree>
    <p:extLst>
      <p:ext uri="{BB962C8B-B14F-4D97-AF65-F5344CB8AC3E}">
        <p14:creationId xmlns:p14="http://schemas.microsoft.com/office/powerpoint/2010/main" val="67096901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 name="Imagen" descr="Imagen"/>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230" name="Imagen" descr="Imagen"/>
          <p:cNvPicPr>
            <a:picLocks noChangeAspect="1"/>
          </p:cNvPicPr>
          <p:nvPr/>
        </p:nvPicPr>
        <p:blipFill>
          <a:blip r:embed="rId3"/>
          <a:srcRect l="12477" r="41587" b="22156"/>
          <a:stretch>
            <a:fillRect/>
          </a:stretch>
        </p:blipFill>
        <p:spPr>
          <a:xfrm rot="16200000">
            <a:off x="6589389" y="-4085044"/>
            <a:ext cx="13984869" cy="21943369"/>
          </a:xfrm>
          <a:prstGeom prst="rect">
            <a:avLst/>
          </a:prstGeom>
          <a:ln w="12700">
            <a:miter lim="400000"/>
          </a:ln>
        </p:spPr>
      </p:pic>
      <p:sp>
        <p:nvSpPr>
          <p:cNvPr id="231" name="Rectángulo redondeado"/>
          <p:cNvSpPr/>
          <p:nvPr/>
        </p:nvSpPr>
        <p:spPr>
          <a:xfrm>
            <a:off x="779453" y="952665"/>
            <a:ext cx="22825094" cy="11810670"/>
          </a:xfrm>
          <a:prstGeom prst="roundRect">
            <a:avLst>
              <a:gd name="adj" fmla="val 6316"/>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dirty="0"/>
          </a:p>
        </p:txBody>
      </p:sp>
      <p:sp>
        <p:nvSpPr>
          <p:cNvPr id="232" name="Principales beneficios"/>
          <p:cNvSpPr txBox="1"/>
          <p:nvPr/>
        </p:nvSpPr>
        <p:spPr>
          <a:xfrm>
            <a:off x="3060860" y="1450213"/>
            <a:ext cx="6137950" cy="15799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marL="12700" marR="5080">
              <a:lnSpc>
                <a:spcPct val="100000"/>
              </a:lnSpc>
              <a:spcBef>
                <a:spcPts val="475"/>
              </a:spcBef>
            </a:pPr>
            <a:r>
              <a:rPr lang="es-MX" b="1" dirty="0">
                <a:solidFill>
                  <a:srgbClr val="0024FE"/>
                </a:solidFill>
                <a:latin typeface="SF Pro Heavy" pitchFamily="2" charset="0"/>
                <a:ea typeface="SF Pro Heavy" pitchFamily="2" charset="0"/>
                <a:cs typeface="SF Pro Heavy" pitchFamily="2" charset="0"/>
              </a:rPr>
              <a:t>Beneficios CONTPAQi Bancos</a:t>
            </a:r>
            <a:r>
              <a:rPr lang="es-MX" b="1" baseline="30000" dirty="0">
                <a:solidFill>
                  <a:srgbClr val="0024FE"/>
                </a:solidFill>
                <a:latin typeface="SF Pro Heavy" pitchFamily="2" charset="0"/>
                <a:ea typeface="SF Pro Heavy" pitchFamily="2" charset="0"/>
                <a:cs typeface="SF Pro Heavy" pitchFamily="2" charset="0"/>
              </a:rPr>
              <a:t>®</a:t>
            </a:r>
            <a:endParaRPr lang="es-ES_tradnl" b="1" baseline="30000" dirty="0">
              <a:solidFill>
                <a:srgbClr val="0024FE"/>
              </a:solidFill>
              <a:latin typeface="SF Pro Heavy" pitchFamily="2" charset="0"/>
              <a:ea typeface="SF Pro Heavy" pitchFamily="2" charset="0"/>
              <a:cs typeface="SF Pro Heavy" pitchFamily="2" charset="0"/>
            </a:endParaRPr>
          </a:p>
        </p:txBody>
      </p:sp>
      <p:sp>
        <p:nvSpPr>
          <p:cNvPr id="233" name="CREA TUS CLIENTES A PARTIR DE LA CSF"/>
          <p:cNvSpPr txBox="1"/>
          <p:nvPr/>
        </p:nvSpPr>
        <p:spPr>
          <a:xfrm>
            <a:off x="3152021" y="4159877"/>
            <a:ext cx="2937715" cy="9643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defTabSz="457200">
              <a:lnSpc>
                <a:spcPct val="100000"/>
              </a:lnSpc>
              <a:spcBef>
                <a:spcPts val="0"/>
              </a:spcBef>
              <a:defRPr sz="2133">
                <a:solidFill>
                  <a:srgbClr val="5E5E5E"/>
                </a:solidFill>
                <a:latin typeface="Roboto Black"/>
                <a:ea typeface="Roboto Black"/>
                <a:cs typeface="Roboto Black"/>
                <a:sym typeface="Roboto Black"/>
              </a:defRPr>
            </a:lvl1pPr>
          </a:lstStyle>
          <a:p>
            <a:r>
              <a:rPr lang="es-419" sz="2800" b="1" dirty="0">
                <a:latin typeface="SF Pro Heavy" pitchFamily="2" charset="0"/>
                <a:ea typeface="SF Pro Heavy" pitchFamily="2" charset="0"/>
                <a:cs typeface="SF Pro Heavy" pitchFamily="2" charset="0"/>
              </a:rPr>
              <a:t>Optimización bancaria y fiscal</a:t>
            </a:r>
            <a:endParaRPr sz="2800" b="1" dirty="0">
              <a:latin typeface="SF Pro Heavy" pitchFamily="2" charset="0"/>
              <a:ea typeface="SF Pro Heavy" pitchFamily="2" charset="0"/>
              <a:cs typeface="SF Pro Heavy" pitchFamily="2" charset="0"/>
            </a:endParaRPr>
          </a:p>
        </p:txBody>
      </p:sp>
      <p:sp>
        <p:nvSpPr>
          <p:cNvPr id="234" name="El régimen y sus obligaciones con el SAT directamente de la Constancia de Situación Fiscal."/>
          <p:cNvSpPr txBox="1"/>
          <p:nvPr/>
        </p:nvSpPr>
        <p:spPr>
          <a:xfrm>
            <a:off x="3152021" y="5177142"/>
            <a:ext cx="3590846" cy="102592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defTabSz="457200">
              <a:lnSpc>
                <a:spcPct val="100000"/>
              </a:lnSpc>
              <a:spcBef>
                <a:spcPts val="0"/>
              </a:spcBef>
              <a:defRPr sz="2000">
                <a:solidFill>
                  <a:srgbClr val="6A6A6A"/>
                </a:solidFill>
                <a:latin typeface="Roboto"/>
                <a:ea typeface="Roboto"/>
                <a:cs typeface="Roboto"/>
                <a:sym typeface="Roboto"/>
              </a:defRPr>
            </a:lvl1pPr>
          </a:lstStyle>
          <a:p>
            <a:pPr lvl="0"/>
            <a:r>
              <a:rPr lang="es-MX" dirty="0">
                <a:latin typeface="SF Pro Semibold" pitchFamily="2" charset="0"/>
                <a:ea typeface="SF Pro Semibold" pitchFamily="2" charset="0"/>
                <a:cs typeface="SF Pro Semibold" pitchFamily="2" charset="0"/>
              </a:rPr>
              <a:t>Reduce procesos manuales, errores y retrabajos en conciliaciones.</a:t>
            </a:r>
            <a:endParaRPr lang="es-MX" dirty="0">
              <a:solidFill>
                <a:schemeClr val="tx1">
                  <a:lumMod val="75000"/>
                  <a:lumOff val="25000"/>
                </a:schemeClr>
              </a:solidFill>
              <a:latin typeface="SF Pro Semibold" pitchFamily="2" charset="0"/>
              <a:ea typeface="SF Pro Semibold" pitchFamily="2" charset="0"/>
              <a:cs typeface="SF Pro Semibold" pitchFamily="2" charset="0"/>
            </a:endParaRPr>
          </a:p>
        </p:txBody>
      </p:sp>
      <p:sp>
        <p:nvSpPr>
          <p:cNvPr id="4" name="CREA TUS CLIENTES A PARTIR DE LA CSF">
            <a:extLst>
              <a:ext uri="{FF2B5EF4-FFF2-40B4-BE49-F238E27FC236}">
                <a16:creationId xmlns:a16="http://schemas.microsoft.com/office/drawing/2014/main" id="{92C3AC39-84D9-9386-2B64-24F3774B8114}"/>
              </a:ext>
            </a:extLst>
          </p:cNvPr>
          <p:cNvSpPr txBox="1"/>
          <p:nvPr/>
        </p:nvSpPr>
        <p:spPr>
          <a:xfrm>
            <a:off x="9283094" y="4159877"/>
            <a:ext cx="4049968" cy="9643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defTabSz="457200">
              <a:lnSpc>
                <a:spcPct val="100000"/>
              </a:lnSpc>
              <a:spcBef>
                <a:spcPts val="0"/>
              </a:spcBef>
              <a:defRPr sz="2133">
                <a:solidFill>
                  <a:srgbClr val="5E5E5E"/>
                </a:solidFill>
                <a:latin typeface="Roboto Black"/>
                <a:ea typeface="Roboto Black"/>
                <a:cs typeface="Roboto Black"/>
                <a:sym typeface="Roboto Black"/>
              </a:defRPr>
            </a:lvl1pPr>
          </a:lstStyle>
          <a:p>
            <a:r>
              <a:rPr lang="es-MX" sz="2800" b="1" dirty="0">
                <a:latin typeface="SF Pro Heavy" pitchFamily="2" charset="0"/>
                <a:ea typeface="SF Pro Heavy" pitchFamily="2" charset="0"/>
                <a:cs typeface="SF Pro Heavy" pitchFamily="2" charset="0"/>
              </a:rPr>
              <a:t>Acceso inmediato a movimientos bancarios</a:t>
            </a:r>
            <a:endParaRPr sz="2800" b="1" dirty="0">
              <a:latin typeface="SF Pro Heavy" pitchFamily="2" charset="0"/>
              <a:ea typeface="SF Pro Heavy" pitchFamily="2" charset="0"/>
              <a:cs typeface="SF Pro Heavy" pitchFamily="2" charset="0"/>
            </a:endParaRPr>
          </a:p>
        </p:txBody>
      </p:sp>
      <p:sp>
        <p:nvSpPr>
          <p:cNvPr id="5" name="El régimen y sus obligaciones con el SAT directamente de la Constancia de Situación Fiscal.">
            <a:extLst>
              <a:ext uri="{FF2B5EF4-FFF2-40B4-BE49-F238E27FC236}">
                <a16:creationId xmlns:a16="http://schemas.microsoft.com/office/drawing/2014/main" id="{D32D1AE7-88B0-9FB5-9EC8-08306E086511}"/>
              </a:ext>
            </a:extLst>
          </p:cNvPr>
          <p:cNvSpPr txBox="1"/>
          <p:nvPr/>
        </p:nvSpPr>
        <p:spPr>
          <a:xfrm>
            <a:off x="9283094" y="5177142"/>
            <a:ext cx="4049968" cy="102592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defTabSz="457200">
              <a:lnSpc>
                <a:spcPct val="100000"/>
              </a:lnSpc>
              <a:spcBef>
                <a:spcPts val="0"/>
              </a:spcBef>
              <a:defRPr sz="2000">
                <a:solidFill>
                  <a:srgbClr val="6A6A6A"/>
                </a:solidFill>
                <a:latin typeface="Roboto"/>
                <a:ea typeface="Roboto"/>
                <a:cs typeface="Roboto"/>
                <a:sym typeface="Roboto"/>
              </a:defRPr>
            </a:lvl1pPr>
          </a:lstStyle>
          <a:p>
            <a:pPr lvl="0"/>
            <a:r>
              <a:rPr lang="es-MX" dirty="0">
                <a:latin typeface="SF Pro Semibold" pitchFamily="2" charset="0"/>
                <a:ea typeface="SF Pro Semibold" pitchFamily="2" charset="0"/>
                <a:cs typeface="SF Pro Semibold" pitchFamily="2" charset="0"/>
              </a:rPr>
              <a:t>Consulta depósitos y retiros diarios sin esperar estados de cuenta mensuales.</a:t>
            </a:r>
            <a:endParaRPr lang="es-MX" dirty="0">
              <a:solidFill>
                <a:schemeClr val="tx1">
                  <a:lumMod val="75000"/>
                  <a:lumOff val="25000"/>
                </a:schemeClr>
              </a:solidFill>
              <a:latin typeface="SF Pro Semibold" pitchFamily="2" charset="0"/>
              <a:ea typeface="SF Pro Semibold" pitchFamily="2" charset="0"/>
              <a:cs typeface="SF Pro Semibold" pitchFamily="2" charset="0"/>
            </a:endParaRPr>
          </a:p>
        </p:txBody>
      </p:sp>
      <p:sp>
        <p:nvSpPr>
          <p:cNvPr id="6" name="CREA TUS CLIENTES A PARTIR DE LA CSF">
            <a:extLst>
              <a:ext uri="{FF2B5EF4-FFF2-40B4-BE49-F238E27FC236}">
                <a16:creationId xmlns:a16="http://schemas.microsoft.com/office/drawing/2014/main" id="{45027C27-76EE-B944-9C48-59A2935D92E4}"/>
              </a:ext>
            </a:extLst>
          </p:cNvPr>
          <p:cNvSpPr txBox="1"/>
          <p:nvPr/>
        </p:nvSpPr>
        <p:spPr>
          <a:xfrm>
            <a:off x="15873289" y="4159877"/>
            <a:ext cx="4049968" cy="9643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defTabSz="457200">
              <a:lnSpc>
                <a:spcPct val="100000"/>
              </a:lnSpc>
              <a:spcBef>
                <a:spcPts val="0"/>
              </a:spcBef>
              <a:defRPr sz="2133">
                <a:solidFill>
                  <a:srgbClr val="5E5E5E"/>
                </a:solidFill>
                <a:latin typeface="Roboto Black"/>
                <a:ea typeface="Roboto Black"/>
                <a:cs typeface="Roboto Black"/>
                <a:sym typeface="Roboto Black"/>
              </a:defRPr>
            </a:lvl1pPr>
          </a:lstStyle>
          <a:p>
            <a:r>
              <a:rPr lang="es-MX" sz="2800" b="1" dirty="0">
                <a:latin typeface="SF Pro Heavy" pitchFamily="2" charset="0"/>
                <a:ea typeface="SF Pro Heavy" pitchFamily="2" charset="0"/>
                <a:cs typeface="SF Pro Heavy" pitchFamily="2" charset="0"/>
              </a:rPr>
              <a:t>Conexión directa y segura</a:t>
            </a:r>
            <a:endParaRPr sz="2800" b="1" dirty="0">
              <a:latin typeface="SF Pro Heavy" pitchFamily="2" charset="0"/>
              <a:ea typeface="SF Pro Heavy" pitchFamily="2" charset="0"/>
              <a:cs typeface="SF Pro Heavy" pitchFamily="2" charset="0"/>
            </a:endParaRPr>
          </a:p>
        </p:txBody>
      </p:sp>
      <p:sp>
        <p:nvSpPr>
          <p:cNvPr id="7" name="El régimen y sus obligaciones con el SAT directamente de la Constancia de Situación Fiscal.">
            <a:extLst>
              <a:ext uri="{FF2B5EF4-FFF2-40B4-BE49-F238E27FC236}">
                <a16:creationId xmlns:a16="http://schemas.microsoft.com/office/drawing/2014/main" id="{BEF0CF14-422F-C06B-BB6E-54542A4E28DC}"/>
              </a:ext>
            </a:extLst>
          </p:cNvPr>
          <p:cNvSpPr txBox="1"/>
          <p:nvPr/>
        </p:nvSpPr>
        <p:spPr>
          <a:xfrm>
            <a:off x="15873289" y="5177142"/>
            <a:ext cx="4049968" cy="102592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defTabSz="457200">
              <a:lnSpc>
                <a:spcPct val="100000"/>
              </a:lnSpc>
              <a:spcBef>
                <a:spcPts val="0"/>
              </a:spcBef>
              <a:defRPr sz="2000">
                <a:solidFill>
                  <a:srgbClr val="6A6A6A"/>
                </a:solidFill>
                <a:latin typeface="Roboto"/>
                <a:ea typeface="Roboto"/>
                <a:cs typeface="Roboto"/>
                <a:sym typeface="Roboto"/>
              </a:defRPr>
            </a:lvl1pPr>
          </a:lstStyle>
          <a:p>
            <a:pPr lvl="0"/>
            <a:r>
              <a:rPr lang="es-MX" dirty="0">
                <a:latin typeface="SF Pro Semibold" pitchFamily="2" charset="0"/>
                <a:ea typeface="SF Pro Semibold" pitchFamily="2" charset="0"/>
                <a:cs typeface="SF Pro Semibold" pitchFamily="2" charset="0"/>
              </a:rPr>
              <a:t>Interconexión con Banorte, autorizada bajo estándares de seguridad validados por la CNBV.</a:t>
            </a:r>
            <a:endParaRPr lang="es-MX" dirty="0">
              <a:solidFill>
                <a:schemeClr val="tx1">
                  <a:lumMod val="75000"/>
                  <a:lumOff val="25000"/>
                </a:schemeClr>
              </a:solidFill>
              <a:latin typeface="SF Pro Semibold" pitchFamily="2" charset="0"/>
              <a:ea typeface="SF Pro Semibold" pitchFamily="2" charset="0"/>
              <a:cs typeface="SF Pro Semibold" pitchFamily="2" charset="0"/>
            </a:endParaRPr>
          </a:p>
        </p:txBody>
      </p:sp>
      <p:sp>
        <p:nvSpPr>
          <p:cNvPr id="13" name="CREA TUS CLIENTES A PARTIR DE LA CSF">
            <a:extLst>
              <a:ext uri="{FF2B5EF4-FFF2-40B4-BE49-F238E27FC236}">
                <a16:creationId xmlns:a16="http://schemas.microsoft.com/office/drawing/2014/main" id="{36B7731A-4A44-E55A-9D22-553D2998B6AC}"/>
              </a:ext>
            </a:extLst>
          </p:cNvPr>
          <p:cNvSpPr txBox="1"/>
          <p:nvPr/>
        </p:nvSpPr>
        <p:spPr>
          <a:xfrm>
            <a:off x="3152021" y="8020677"/>
            <a:ext cx="2937715" cy="9643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defTabSz="457200">
              <a:lnSpc>
                <a:spcPct val="100000"/>
              </a:lnSpc>
              <a:spcBef>
                <a:spcPts val="0"/>
              </a:spcBef>
              <a:defRPr sz="2133">
                <a:solidFill>
                  <a:srgbClr val="5E5E5E"/>
                </a:solidFill>
                <a:latin typeface="Roboto Black"/>
                <a:ea typeface="Roboto Black"/>
                <a:cs typeface="Roboto Black"/>
                <a:sym typeface="Roboto Black"/>
              </a:defRPr>
            </a:lvl1pPr>
          </a:lstStyle>
          <a:p>
            <a:r>
              <a:rPr lang="es-MX" sz="2800" b="1" dirty="0">
                <a:latin typeface="SF Pro Heavy" pitchFamily="2" charset="0"/>
                <a:ea typeface="SF Pro Heavy" pitchFamily="2" charset="0"/>
                <a:cs typeface="SF Pro Heavy" pitchFamily="2" charset="0"/>
              </a:rPr>
              <a:t>Información lista para contabilizar</a:t>
            </a:r>
            <a:endParaRPr sz="2800" b="1" dirty="0">
              <a:latin typeface="SF Pro Heavy" pitchFamily="2" charset="0"/>
              <a:ea typeface="SF Pro Heavy" pitchFamily="2" charset="0"/>
              <a:cs typeface="SF Pro Heavy" pitchFamily="2" charset="0"/>
            </a:endParaRPr>
          </a:p>
        </p:txBody>
      </p:sp>
      <p:sp>
        <p:nvSpPr>
          <p:cNvPr id="14" name="El régimen y sus obligaciones con el SAT directamente de la Constancia de Situación Fiscal.">
            <a:extLst>
              <a:ext uri="{FF2B5EF4-FFF2-40B4-BE49-F238E27FC236}">
                <a16:creationId xmlns:a16="http://schemas.microsoft.com/office/drawing/2014/main" id="{AAD34183-57FA-E312-02D2-577EEB5CAF1D}"/>
              </a:ext>
            </a:extLst>
          </p:cNvPr>
          <p:cNvSpPr txBox="1"/>
          <p:nvPr/>
        </p:nvSpPr>
        <p:spPr>
          <a:xfrm>
            <a:off x="3152021" y="9037942"/>
            <a:ext cx="3590846" cy="102592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defTabSz="457200">
              <a:lnSpc>
                <a:spcPct val="100000"/>
              </a:lnSpc>
              <a:spcBef>
                <a:spcPts val="0"/>
              </a:spcBef>
              <a:defRPr sz="2000">
                <a:solidFill>
                  <a:srgbClr val="6A6A6A"/>
                </a:solidFill>
                <a:latin typeface="Roboto"/>
                <a:ea typeface="Roboto"/>
                <a:cs typeface="Roboto"/>
                <a:sym typeface="Roboto"/>
              </a:defRPr>
            </a:lvl1pPr>
          </a:lstStyle>
          <a:p>
            <a:pPr lvl="0"/>
            <a:r>
              <a:rPr lang="es-MX" dirty="0">
                <a:latin typeface="SF Pro Semibold" pitchFamily="2" charset="0"/>
                <a:ea typeface="SF Pro Semibold" pitchFamily="2" charset="0"/>
                <a:cs typeface="SF Pro Semibold" pitchFamily="2" charset="0"/>
              </a:rPr>
              <a:t>Genera pólizas con desglose de impuestos para facilitar el cumplimiento fiscal.</a:t>
            </a:r>
            <a:endParaRPr lang="es-MX" dirty="0">
              <a:solidFill>
                <a:schemeClr val="tx1">
                  <a:lumMod val="75000"/>
                  <a:lumOff val="25000"/>
                </a:schemeClr>
              </a:solidFill>
              <a:latin typeface="SF Pro Semibold" pitchFamily="2" charset="0"/>
              <a:ea typeface="SF Pro Semibold" pitchFamily="2" charset="0"/>
              <a:cs typeface="SF Pro Semibold" pitchFamily="2" charset="0"/>
            </a:endParaRPr>
          </a:p>
        </p:txBody>
      </p:sp>
      <p:sp>
        <p:nvSpPr>
          <p:cNvPr id="15" name="CREA TUS CLIENTES A PARTIR DE LA CSF">
            <a:extLst>
              <a:ext uri="{FF2B5EF4-FFF2-40B4-BE49-F238E27FC236}">
                <a16:creationId xmlns:a16="http://schemas.microsoft.com/office/drawing/2014/main" id="{B0CF8B92-FEFE-2319-D4F0-D35FF355A86B}"/>
              </a:ext>
            </a:extLst>
          </p:cNvPr>
          <p:cNvSpPr txBox="1"/>
          <p:nvPr/>
        </p:nvSpPr>
        <p:spPr>
          <a:xfrm>
            <a:off x="9283094" y="8040997"/>
            <a:ext cx="4049968" cy="53347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defTabSz="457200">
              <a:lnSpc>
                <a:spcPct val="100000"/>
              </a:lnSpc>
              <a:spcBef>
                <a:spcPts val="0"/>
              </a:spcBef>
              <a:defRPr sz="2133">
                <a:solidFill>
                  <a:srgbClr val="5E5E5E"/>
                </a:solidFill>
                <a:latin typeface="Roboto Black"/>
                <a:ea typeface="Roboto Black"/>
                <a:cs typeface="Roboto Black"/>
                <a:sym typeface="Roboto Black"/>
              </a:defRPr>
            </a:lvl1pPr>
          </a:lstStyle>
          <a:p>
            <a:r>
              <a:rPr lang="es-MX" sz="2800" b="1" dirty="0">
                <a:latin typeface="SF Pro Heavy" pitchFamily="2" charset="0"/>
                <a:ea typeface="SF Pro Heavy" pitchFamily="2" charset="0"/>
                <a:cs typeface="SF Pro Heavy" pitchFamily="2" charset="0"/>
              </a:rPr>
              <a:t>Control de gastos</a:t>
            </a:r>
            <a:endParaRPr sz="2800" b="1" dirty="0">
              <a:latin typeface="SF Pro Heavy" pitchFamily="2" charset="0"/>
              <a:ea typeface="SF Pro Heavy" pitchFamily="2" charset="0"/>
              <a:cs typeface="SF Pro Heavy" pitchFamily="2" charset="0"/>
            </a:endParaRPr>
          </a:p>
        </p:txBody>
      </p:sp>
      <p:sp>
        <p:nvSpPr>
          <p:cNvPr id="16" name="El régimen y sus obligaciones con el SAT directamente de la Constancia de Situación Fiscal.">
            <a:extLst>
              <a:ext uri="{FF2B5EF4-FFF2-40B4-BE49-F238E27FC236}">
                <a16:creationId xmlns:a16="http://schemas.microsoft.com/office/drawing/2014/main" id="{8E4E5EE9-5D5E-3419-2A50-D46FF0CE8454}"/>
              </a:ext>
            </a:extLst>
          </p:cNvPr>
          <p:cNvSpPr txBox="1"/>
          <p:nvPr/>
        </p:nvSpPr>
        <p:spPr>
          <a:xfrm>
            <a:off x="9283094" y="9058262"/>
            <a:ext cx="4049968" cy="133369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defTabSz="457200">
              <a:lnSpc>
                <a:spcPct val="100000"/>
              </a:lnSpc>
              <a:spcBef>
                <a:spcPts val="0"/>
              </a:spcBef>
              <a:defRPr sz="2000">
                <a:solidFill>
                  <a:srgbClr val="6A6A6A"/>
                </a:solidFill>
                <a:latin typeface="Roboto"/>
                <a:ea typeface="Roboto"/>
                <a:cs typeface="Roboto"/>
                <a:sym typeface="Roboto"/>
              </a:defRPr>
            </a:lvl1pPr>
          </a:lstStyle>
          <a:p>
            <a:pPr lvl="0"/>
            <a:r>
              <a:rPr lang="es-MX" dirty="0">
                <a:latin typeface="SF Pro Semibold" pitchFamily="2" charset="0"/>
                <a:ea typeface="SF Pro Semibold" pitchFamily="2" charset="0"/>
                <a:cs typeface="SF Pro Semibold" pitchFamily="2" charset="0"/>
              </a:rPr>
              <a:t>Lleva un control de tus documentos que se generan de procesos como pago de gastos, caja chica y reposición de viáticos.</a:t>
            </a:r>
            <a:endParaRPr lang="es-MX" dirty="0">
              <a:solidFill>
                <a:schemeClr val="tx1">
                  <a:lumMod val="75000"/>
                  <a:lumOff val="25000"/>
                </a:schemeClr>
              </a:solidFill>
              <a:latin typeface="SF Pro Semibold" pitchFamily="2" charset="0"/>
              <a:ea typeface="SF Pro Semibold" pitchFamily="2" charset="0"/>
              <a:cs typeface="SF Pro Semibold" pitchFamily="2" charset="0"/>
            </a:endParaRPr>
          </a:p>
        </p:txBody>
      </p:sp>
      <p:sp>
        <p:nvSpPr>
          <p:cNvPr id="17" name="CREA TUS CLIENTES A PARTIR DE LA CSF">
            <a:extLst>
              <a:ext uri="{FF2B5EF4-FFF2-40B4-BE49-F238E27FC236}">
                <a16:creationId xmlns:a16="http://schemas.microsoft.com/office/drawing/2014/main" id="{0D546E7D-386C-3969-12A6-9FB496A64655}"/>
              </a:ext>
            </a:extLst>
          </p:cNvPr>
          <p:cNvSpPr txBox="1"/>
          <p:nvPr/>
        </p:nvSpPr>
        <p:spPr>
          <a:xfrm>
            <a:off x="15873289" y="8046077"/>
            <a:ext cx="4049968" cy="9643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defTabSz="457200">
              <a:lnSpc>
                <a:spcPct val="100000"/>
              </a:lnSpc>
              <a:spcBef>
                <a:spcPts val="0"/>
              </a:spcBef>
              <a:defRPr sz="2133">
                <a:solidFill>
                  <a:srgbClr val="5E5E5E"/>
                </a:solidFill>
                <a:latin typeface="Roboto Black"/>
                <a:ea typeface="Roboto Black"/>
                <a:cs typeface="Roboto Black"/>
                <a:sym typeface="Roboto Black"/>
              </a:defRPr>
            </a:lvl1pPr>
          </a:lstStyle>
          <a:p>
            <a:r>
              <a:rPr lang="es-MX" sz="2800" b="1" dirty="0">
                <a:latin typeface="SF Pro Heavy" pitchFamily="2" charset="0"/>
                <a:ea typeface="SF Pro Heavy" pitchFamily="2" charset="0"/>
                <a:cs typeface="SF Pro Heavy" pitchFamily="2" charset="0"/>
              </a:rPr>
              <a:t>Complemento de pago a extranjeros</a:t>
            </a:r>
            <a:endParaRPr sz="2800" b="1" dirty="0">
              <a:latin typeface="SF Pro Heavy" pitchFamily="2" charset="0"/>
              <a:ea typeface="SF Pro Heavy" pitchFamily="2" charset="0"/>
              <a:cs typeface="SF Pro Heavy" pitchFamily="2" charset="0"/>
            </a:endParaRPr>
          </a:p>
        </p:txBody>
      </p:sp>
      <p:sp>
        <p:nvSpPr>
          <p:cNvPr id="18" name="El régimen y sus obligaciones con el SAT directamente de la Constancia de Situación Fiscal.">
            <a:extLst>
              <a:ext uri="{FF2B5EF4-FFF2-40B4-BE49-F238E27FC236}">
                <a16:creationId xmlns:a16="http://schemas.microsoft.com/office/drawing/2014/main" id="{1A505EAB-7001-A738-0206-0CA81468CE0D}"/>
              </a:ext>
            </a:extLst>
          </p:cNvPr>
          <p:cNvSpPr txBox="1"/>
          <p:nvPr/>
        </p:nvSpPr>
        <p:spPr>
          <a:xfrm>
            <a:off x="15873289" y="9063342"/>
            <a:ext cx="4049968" cy="133369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defTabSz="457200">
              <a:lnSpc>
                <a:spcPct val="100000"/>
              </a:lnSpc>
              <a:spcBef>
                <a:spcPts val="0"/>
              </a:spcBef>
              <a:defRPr sz="2000">
                <a:solidFill>
                  <a:srgbClr val="6A6A6A"/>
                </a:solidFill>
                <a:latin typeface="Roboto"/>
                <a:ea typeface="Roboto"/>
                <a:cs typeface="Roboto"/>
                <a:sym typeface="Roboto"/>
              </a:defRPr>
            </a:lvl1pPr>
          </a:lstStyle>
          <a:p>
            <a:pPr lvl="0"/>
            <a:r>
              <a:rPr lang="es-MX" dirty="0">
                <a:latin typeface="SF Pro Semibold" pitchFamily="2" charset="0"/>
                <a:ea typeface="SF Pro Semibold" pitchFamily="2" charset="0"/>
                <a:cs typeface="SF Pro Semibold" pitchFamily="2" charset="0"/>
              </a:rPr>
              <a:t>Los datos del complemento se verán reflejados siempre y cuando se elija el complemento y a un beneficiario con RFC extranjero.</a:t>
            </a:r>
            <a:endParaRPr lang="es-MX" dirty="0">
              <a:solidFill>
                <a:schemeClr val="tx1">
                  <a:lumMod val="75000"/>
                  <a:lumOff val="25000"/>
                </a:schemeClr>
              </a:solidFill>
              <a:latin typeface="SF Pro Semibold" pitchFamily="2" charset="0"/>
              <a:ea typeface="SF Pro Semibold" pitchFamily="2" charset="0"/>
              <a:cs typeface="SF Pro Semibold" pitchFamily="2" charset="0"/>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1981C4C-EA8E-C20E-7AA6-755DFDC21FCA}"/>
              </a:ext>
            </a:extLst>
          </p:cNvPr>
          <p:cNvPicPr>
            <a:picLocks noChangeAspect="1"/>
          </p:cNvPicPr>
          <p:nvPr/>
        </p:nvPicPr>
        <p:blipFill>
          <a:blip r:embed="rId2"/>
          <a:stretch>
            <a:fillRect/>
          </a:stretch>
        </p:blipFill>
        <p:spPr>
          <a:xfrm>
            <a:off x="-151142" y="-426745"/>
            <a:ext cx="25165477" cy="14155581"/>
          </a:xfrm>
          <a:prstGeom prst="rect">
            <a:avLst/>
          </a:prstGeom>
        </p:spPr>
      </p:pic>
      <p:pic>
        <p:nvPicPr>
          <p:cNvPr id="3" name="Imagen 2">
            <a:extLst>
              <a:ext uri="{FF2B5EF4-FFF2-40B4-BE49-F238E27FC236}">
                <a16:creationId xmlns:a16="http://schemas.microsoft.com/office/drawing/2014/main" id="{0416D668-5D12-CB63-BA88-D0F05C0D3FEE}"/>
              </a:ext>
            </a:extLst>
          </p:cNvPr>
          <p:cNvPicPr>
            <a:picLocks noChangeAspect="1"/>
          </p:cNvPicPr>
          <p:nvPr/>
        </p:nvPicPr>
        <p:blipFill>
          <a:blip r:embed="rId3"/>
          <a:stretch>
            <a:fillRect/>
          </a:stretch>
        </p:blipFill>
        <p:spPr>
          <a:xfrm rot="3499735" flipH="1">
            <a:off x="6337736" y="-6372722"/>
            <a:ext cx="25675072" cy="23528859"/>
          </a:xfrm>
          <a:prstGeom prst="rect">
            <a:avLst/>
          </a:prstGeom>
        </p:spPr>
      </p:pic>
      <p:pic>
        <p:nvPicPr>
          <p:cNvPr id="4" name="Imagen 3">
            <a:extLst>
              <a:ext uri="{FF2B5EF4-FFF2-40B4-BE49-F238E27FC236}">
                <a16:creationId xmlns:a16="http://schemas.microsoft.com/office/drawing/2014/main" id="{7815E854-EA09-5839-3C1B-C8FEE0193DD8}"/>
              </a:ext>
            </a:extLst>
          </p:cNvPr>
          <p:cNvPicPr>
            <a:picLocks noChangeAspect="1"/>
          </p:cNvPicPr>
          <p:nvPr/>
        </p:nvPicPr>
        <p:blipFill>
          <a:blip r:embed="rId3"/>
          <a:stretch>
            <a:fillRect/>
          </a:stretch>
        </p:blipFill>
        <p:spPr>
          <a:xfrm rot="2060768" flipH="1">
            <a:off x="-12758845" y="376170"/>
            <a:ext cx="25675072" cy="23528859"/>
          </a:xfrm>
          <a:prstGeom prst="rect">
            <a:avLst/>
          </a:prstGeom>
        </p:spPr>
      </p:pic>
      <p:sp>
        <p:nvSpPr>
          <p:cNvPr id="5" name="Rectángulo redondeado 4">
            <a:extLst>
              <a:ext uri="{FF2B5EF4-FFF2-40B4-BE49-F238E27FC236}">
                <a16:creationId xmlns:a16="http://schemas.microsoft.com/office/drawing/2014/main" id="{39F309BA-CFB6-8133-DCCA-D10CD355F743}"/>
              </a:ext>
            </a:extLst>
          </p:cNvPr>
          <p:cNvSpPr/>
          <p:nvPr/>
        </p:nvSpPr>
        <p:spPr>
          <a:xfrm>
            <a:off x="504363" y="3573538"/>
            <a:ext cx="23854465" cy="12229439"/>
          </a:xfrm>
          <a:prstGeom prst="roundRect">
            <a:avLst>
              <a:gd name="adj" fmla="val 842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CuadroTexto 5">
            <a:extLst>
              <a:ext uri="{FF2B5EF4-FFF2-40B4-BE49-F238E27FC236}">
                <a16:creationId xmlns:a16="http://schemas.microsoft.com/office/drawing/2014/main" id="{DD9F6D55-3D5A-DCF1-5112-AB45FDF46EC6}"/>
              </a:ext>
            </a:extLst>
          </p:cNvPr>
          <p:cNvSpPr txBox="1"/>
          <p:nvPr/>
        </p:nvSpPr>
        <p:spPr>
          <a:xfrm>
            <a:off x="4573357" y="357113"/>
            <a:ext cx="15716478" cy="1089528"/>
          </a:xfrm>
          <a:prstGeom prst="rect">
            <a:avLst/>
          </a:prstGeom>
          <a:noFill/>
        </p:spPr>
        <p:txBody>
          <a:bodyPr wrap="square" rtlCol="0">
            <a:spAutoFit/>
          </a:bodyPr>
          <a:lstStyle/>
          <a:p>
            <a:pPr algn="ctr"/>
            <a:r>
              <a:rPr lang="es-MX" sz="7200" b="1" dirty="0">
                <a:solidFill>
                  <a:schemeClr val="bg1"/>
                </a:solidFill>
                <a:latin typeface="SF Pro Heavy" pitchFamily="2" charset="0"/>
                <a:ea typeface="SF Pro Heavy" pitchFamily="2" charset="0"/>
                <a:cs typeface="SF Pro Heavy" pitchFamily="2" charset="0"/>
              </a:rPr>
              <a:t>Conecta tu Banco</a:t>
            </a:r>
          </a:p>
        </p:txBody>
      </p:sp>
      <p:sp>
        <p:nvSpPr>
          <p:cNvPr id="7" name="CuadroTexto 6">
            <a:extLst>
              <a:ext uri="{FF2B5EF4-FFF2-40B4-BE49-F238E27FC236}">
                <a16:creationId xmlns:a16="http://schemas.microsoft.com/office/drawing/2014/main" id="{B86A0B88-1D46-DFFE-23FC-6C19601F39E4}"/>
              </a:ext>
            </a:extLst>
          </p:cNvPr>
          <p:cNvSpPr txBox="1"/>
          <p:nvPr/>
        </p:nvSpPr>
        <p:spPr>
          <a:xfrm>
            <a:off x="288344" y="1804701"/>
            <a:ext cx="23854464" cy="1421928"/>
          </a:xfrm>
          <a:prstGeom prst="rect">
            <a:avLst/>
          </a:prstGeom>
          <a:noFill/>
        </p:spPr>
        <p:txBody>
          <a:bodyPr wrap="square" rtlCol="0">
            <a:spAutoFit/>
          </a:bodyPr>
          <a:lstStyle/>
          <a:p>
            <a:pPr algn="ctr"/>
            <a:r>
              <a:rPr lang="es-MX" sz="3200" dirty="0">
                <a:solidFill>
                  <a:schemeClr val="bg1"/>
                </a:solidFill>
                <a:latin typeface="SF Pro Light" pitchFamily="2" charset="0"/>
                <a:ea typeface="SF Pro Light" pitchFamily="2" charset="0"/>
                <a:cs typeface="SF Pro Light" pitchFamily="2" charset="0"/>
              </a:rPr>
              <a:t>Con nuestra última actualización, ofrecemos una solución de gestión financiera que aprovecha Conecta tu banco, permitiendo descargar fácilmente información de tus estados de cuenta bancarios. Esto les permite tener una visión clara las finanzas y tomar decisiones inteligentes para optimizar sus ingresos y egresos. Para utilizar esta funcionalidad, se deben de adquirir credenciales. </a:t>
            </a:r>
          </a:p>
        </p:txBody>
      </p:sp>
      <p:sp>
        <p:nvSpPr>
          <p:cNvPr id="9" name="CuadroTexto 8">
            <a:extLst>
              <a:ext uri="{FF2B5EF4-FFF2-40B4-BE49-F238E27FC236}">
                <a16:creationId xmlns:a16="http://schemas.microsoft.com/office/drawing/2014/main" id="{46383260-3F62-4BA8-5667-E37DA5DFB2B1}"/>
              </a:ext>
            </a:extLst>
          </p:cNvPr>
          <p:cNvSpPr txBox="1"/>
          <p:nvPr/>
        </p:nvSpPr>
        <p:spPr>
          <a:xfrm>
            <a:off x="867721" y="12823356"/>
            <a:ext cx="23127747" cy="535531"/>
          </a:xfrm>
          <a:prstGeom prst="rect">
            <a:avLst/>
          </a:prstGeom>
          <a:noFill/>
        </p:spPr>
        <p:txBody>
          <a:bodyPr wrap="square" rtlCol="0">
            <a:spAutoFit/>
          </a:bodyPr>
          <a:lstStyle/>
          <a:p>
            <a:pPr algn="ctr"/>
            <a:r>
              <a:rPr lang="es-MX" sz="1600" dirty="0">
                <a:solidFill>
                  <a:schemeClr val="bg2">
                    <a:lumMod val="50000"/>
                  </a:schemeClr>
                </a:solidFill>
                <a:latin typeface="SF Pro Light" pitchFamily="2" charset="0"/>
                <a:ea typeface="SF Pro Light" pitchFamily="2" charset="0"/>
                <a:cs typeface="SF Pro Light" pitchFamily="2" charset="0"/>
              </a:rPr>
              <a:t>Cualquier modificación del material original de CONTPAQi® entregado al Distribuidor será responsabilidad exclusiva del propio Distribuidor. Se recomienda mantener la información íntegra tal como se ha proporcionado para asegurar la coherencia y precisión de la información, tanto de la empresa como de sus productos y servicios. Los cambios realizados por los mismos Distribuidores que afecten la veracidad de la información estarán fuera de ser responsabilidad de CONTPAQi®. </a:t>
            </a:r>
          </a:p>
        </p:txBody>
      </p:sp>
      <p:pic>
        <p:nvPicPr>
          <p:cNvPr id="12" name="Imagen 11" descr="Tabla&#10;&#10;Descripción generada automáticamente">
            <a:extLst>
              <a:ext uri="{FF2B5EF4-FFF2-40B4-BE49-F238E27FC236}">
                <a16:creationId xmlns:a16="http://schemas.microsoft.com/office/drawing/2014/main" id="{1D680F64-150F-56E2-8746-2E9333E058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77659" y="4069830"/>
            <a:ext cx="16026835" cy="8153250"/>
          </a:xfrm>
          <a:prstGeom prst="rect">
            <a:avLst/>
          </a:prstGeom>
          <a:ln>
            <a:noFill/>
          </a:ln>
          <a:effectLst>
            <a:outerShdw blurRad="292100" dist="139700" dir="2700000" algn="tl" rotWithShape="0">
              <a:srgbClr val="333333">
                <a:alpha val="65000"/>
              </a:srgbClr>
            </a:outerShdw>
          </a:effectLst>
        </p:spPr>
      </p:pic>
      <p:pic>
        <p:nvPicPr>
          <p:cNvPr id="13" name="Imagen 12" descr="Interfaz de usuario gráfica, Tabla&#10;&#10;Descripción generada automáticamente">
            <a:extLst>
              <a:ext uri="{FF2B5EF4-FFF2-40B4-BE49-F238E27FC236}">
                <a16:creationId xmlns:a16="http://schemas.microsoft.com/office/drawing/2014/main" id="{E95FA0E2-B25C-A242-180B-189310A87C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5843" y="4798192"/>
            <a:ext cx="9048127" cy="68123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94903460"/>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4E8F3-2C4D-090E-060E-952D5577FB30}"/>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69972FF5-17E4-ED66-F965-B199131BD595}"/>
              </a:ext>
            </a:extLst>
          </p:cNvPr>
          <p:cNvPicPr>
            <a:picLocks noChangeAspect="1"/>
          </p:cNvPicPr>
          <p:nvPr/>
        </p:nvPicPr>
        <p:blipFill>
          <a:blip r:embed="rId2"/>
          <a:stretch>
            <a:fillRect/>
          </a:stretch>
        </p:blipFill>
        <p:spPr>
          <a:xfrm>
            <a:off x="-151142" y="-426745"/>
            <a:ext cx="25165477" cy="14155581"/>
          </a:xfrm>
          <a:prstGeom prst="rect">
            <a:avLst/>
          </a:prstGeom>
        </p:spPr>
      </p:pic>
      <p:pic>
        <p:nvPicPr>
          <p:cNvPr id="3" name="Imagen 2">
            <a:extLst>
              <a:ext uri="{FF2B5EF4-FFF2-40B4-BE49-F238E27FC236}">
                <a16:creationId xmlns:a16="http://schemas.microsoft.com/office/drawing/2014/main" id="{9559A0D3-5FF6-B4AE-BB6C-3B100145D0CA}"/>
              </a:ext>
            </a:extLst>
          </p:cNvPr>
          <p:cNvPicPr>
            <a:picLocks noChangeAspect="1"/>
          </p:cNvPicPr>
          <p:nvPr/>
        </p:nvPicPr>
        <p:blipFill>
          <a:blip r:embed="rId3"/>
          <a:stretch>
            <a:fillRect/>
          </a:stretch>
        </p:blipFill>
        <p:spPr>
          <a:xfrm rot="3499735" flipH="1">
            <a:off x="6337736" y="-6372722"/>
            <a:ext cx="25675072" cy="23528859"/>
          </a:xfrm>
          <a:prstGeom prst="rect">
            <a:avLst/>
          </a:prstGeom>
        </p:spPr>
      </p:pic>
      <p:pic>
        <p:nvPicPr>
          <p:cNvPr id="4" name="Imagen 3">
            <a:extLst>
              <a:ext uri="{FF2B5EF4-FFF2-40B4-BE49-F238E27FC236}">
                <a16:creationId xmlns:a16="http://schemas.microsoft.com/office/drawing/2014/main" id="{4B4E9741-5D64-1885-DABF-6FD0890D6942}"/>
              </a:ext>
            </a:extLst>
          </p:cNvPr>
          <p:cNvPicPr>
            <a:picLocks noChangeAspect="1"/>
          </p:cNvPicPr>
          <p:nvPr/>
        </p:nvPicPr>
        <p:blipFill>
          <a:blip r:embed="rId3"/>
          <a:stretch>
            <a:fillRect/>
          </a:stretch>
        </p:blipFill>
        <p:spPr>
          <a:xfrm rot="2060768" flipH="1">
            <a:off x="-12758845" y="376170"/>
            <a:ext cx="25675072" cy="23528859"/>
          </a:xfrm>
          <a:prstGeom prst="rect">
            <a:avLst/>
          </a:prstGeom>
        </p:spPr>
      </p:pic>
      <p:sp>
        <p:nvSpPr>
          <p:cNvPr id="5" name="Rectángulo redondeado 4">
            <a:extLst>
              <a:ext uri="{FF2B5EF4-FFF2-40B4-BE49-F238E27FC236}">
                <a16:creationId xmlns:a16="http://schemas.microsoft.com/office/drawing/2014/main" id="{BB7EEC5B-2D2B-B34C-36CA-69C084DD75EA}"/>
              </a:ext>
            </a:extLst>
          </p:cNvPr>
          <p:cNvSpPr/>
          <p:nvPr/>
        </p:nvSpPr>
        <p:spPr>
          <a:xfrm>
            <a:off x="504363" y="3389972"/>
            <a:ext cx="23854465" cy="12413006"/>
          </a:xfrm>
          <a:prstGeom prst="roundRect">
            <a:avLst>
              <a:gd name="adj" fmla="val 842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CuadroTexto 5">
            <a:extLst>
              <a:ext uri="{FF2B5EF4-FFF2-40B4-BE49-F238E27FC236}">
                <a16:creationId xmlns:a16="http://schemas.microsoft.com/office/drawing/2014/main" id="{142392AE-0DB5-FED3-CDCD-F641FAC8768B}"/>
              </a:ext>
            </a:extLst>
          </p:cNvPr>
          <p:cNvSpPr txBox="1"/>
          <p:nvPr/>
        </p:nvSpPr>
        <p:spPr>
          <a:xfrm>
            <a:off x="4573357" y="357113"/>
            <a:ext cx="15716478" cy="1089528"/>
          </a:xfrm>
          <a:prstGeom prst="rect">
            <a:avLst/>
          </a:prstGeom>
          <a:noFill/>
        </p:spPr>
        <p:txBody>
          <a:bodyPr wrap="square" rtlCol="0">
            <a:spAutoFit/>
          </a:bodyPr>
          <a:lstStyle/>
          <a:p>
            <a:pPr algn="ctr"/>
            <a:r>
              <a:rPr lang="es-MX" sz="7200" b="1" dirty="0">
                <a:solidFill>
                  <a:schemeClr val="bg1"/>
                </a:solidFill>
                <a:latin typeface="SF Pro Heavy" pitchFamily="2" charset="0"/>
                <a:ea typeface="SF Pro Heavy" pitchFamily="2" charset="0"/>
                <a:cs typeface="SF Pro Heavy" pitchFamily="2" charset="0"/>
              </a:rPr>
              <a:t>Conecta tu Banco-Banorte BEM</a:t>
            </a:r>
          </a:p>
        </p:txBody>
      </p:sp>
      <p:sp>
        <p:nvSpPr>
          <p:cNvPr id="7" name="CuadroTexto 6">
            <a:extLst>
              <a:ext uri="{FF2B5EF4-FFF2-40B4-BE49-F238E27FC236}">
                <a16:creationId xmlns:a16="http://schemas.microsoft.com/office/drawing/2014/main" id="{C92D6E8E-93B1-F423-8A46-7D84CFAFE670}"/>
              </a:ext>
            </a:extLst>
          </p:cNvPr>
          <p:cNvSpPr txBox="1"/>
          <p:nvPr/>
        </p:nvSpPr>
        <p:spPr>
          <a:xfrm>
            <a:off x="288344" y="1804701"/>
            <a:ext cx="23854464" cy="987193"/>
          </a:xfrm>
          <a:prstGeom prst="rect">
            <a:avLst/>
          </a:prstGeom>
          <a:noFill/>
        </p:spPr>
        <p:txBody>
          <a:bodyPr wrap="square" rtlCol="0">
            <a:spAutoFit/>
          </a:bodyPr>
          <a:lstStyle/>
          <a:p>
            <a:pPr algn="ctr"/>
            <a:r>
              <a:rPr lang="es-MX" sz="3200" dirty="0">
                <a:solidFill>
                  <a:schemeClr val="bg1"/>
                </a:solidFill>
                <a:latin typeface="SF Pro Light" pitchFamily="2" charset="0"/>
                <a:ea typeface="SF Pro Light" pitchFamily="2" charset="0"/>
                <a:cs typeface="SF Pro Light" pitchFamily="2" charset="0"/>
              </a:rPr>
              <a:t>Con la interconexión directa entre CONTPAQi Bancos® y Banorte, obtén acceso inmediato a movimientos bancarios para automatizar conciliaciones, mejorar el control financiero y agilizar el cuadre contable y fiscal de tu empresa. Esta característica es sin costo.</a:t>
            </a:r>
          </a:p>
        </p:txBody>
      </p:sp>
      <p:sp>
        <p:nvSpPr>
          <p:cNvPr id="9" name="CuadroTexto 8">
            <a:extLst>
              <a:ext uri="{FF2B5EF4-FFF2-40B4-BE49-F238E27FC236}">
                <a16:creationId xmlns:a16="http://schemas.microsoft.com/office/drawing/2014/main" id="{83FF2CD1-53CF-C67B-5CD4-018B6FCA5A1C}"/>
              </a:ext>
            </a:extLst>
          </p:cNvPr>
          <p:cNvSpPr txBox="1"/>
          <p:nvPr/>
        </p:nvSpPr>
        <p:spPr>
          <a:xfrm>
            <a:off x="867721" y="12823356"/>
            <a:ext cx="23127747" cy="535531"/>
          </a:xfrm>
          <a:prstGeom prst="rect">
            <a:avLst/>
          </a:prstGeom>
          <a:noFill/>
        </p:spPr>
        <p:txBody>
          <a:bodyPr wrap="square" rtlCol="0">
            <a:spAutoFit/>
          </a:bodyPr>
          <a:lstStyle/>
          <a:p>
            <a:pPr algn="ctr"/>
            <a:r>
              <a:rPr lang="es-MX" sz="1600" dirty="0">
                <a:solidFill>
                  <a:schemeClr val="bg2">
                    <a:lumMod val="50000"/>
                  </a:schemeClr>
                </a:solidFill>
                <a:latin typeface="SF Pro Light" pitchFamily="2" charset="0"/>
                <a:ea typeface="SF Pro Light" pitchFamily="2" charset="0"/>
                <a:cs typeface="SF Pro Light" pitchFamily="2" charset="0"/>
              </a:rPr>
              <a:t>Cualquier modificación del material original de CONTPAQi® entregado al Distribuidor será responsabilidad exclusiva del propio Distribuidor. Se recomienda mantener la información íntegra tal como se ha proporcionado para asegurar la coherencia y precisión de la información, tanto de la empresa como de sus productos y servicios. Los cambios realizados por los mismos Distribuidores que afecten la veracidad de la información estarán fuera de ser responsabilidad de CONTPAQi®. </a:t>
            </a:r>
          </a:p>
        </p:txBody>
      </p:sp>
      <p:sp>
        <p:nvSpPr>
          <p:cNvPr id="8" name="CuadroTexto 7">
            <a:extLst>
              <a:ext uri="{FF2B5EF4-FFF2-40B4-BE49-F238E27FC236}">
                <a16:creationId xmlns:a16="http://schemas.microsoft.com/office/drawing/2014/main" id="{0E7B350A-761D-07DD-28A3-B7C17C6B0B5C}"/>
              </a:ext>
            </a:extLst>
          </p:cNvPr>
          <p:cNvSpPr txBox="1"/>
          <p:nvPr/>
        </p:nvSpPr>
        <p:spPr>
          <a:xfrm>
            <a:off x="1433546" y="4274562"/>
            <a:ext cx="6343182" cy="70090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42900" indent="-342900">
              <a:buClr>
                <a:srgbClr val="0024FE"/>
              </a:buClr>
              <a:buFont typeface="Arial" panose="020B0604020202020204" pitchFamily="34" charset="0"/>
              <a:buChar char="•"/>
            </a:pPr>
            <a:r>
              <a:rPr lang="es-MX" sz="4400" dirty="0">
                <a:solidFill>
                  <a:schemeClr val="tx2"/>
                </a:solidFill>
                <a:latin typeface="SF Pro Semibold" pitchFamily="2" charset="0"/>
                <a:ea typeface="SF Pro Semibold" pitchFamily="2" charset="0"/>
                <a:cs typeface="SF Pro Semibold" pitchFamily="2" charset="0"/>
              </a:rPr>
              <a:t>Sin archivos manuales</a:t>
            </a:r>
          </a:p>
          <a:p>
            <a:pPr marL="342900" indent="-342900">
              <a:buClr>
                <a:srgbClr val="0024FE"/>
              </a:buClr>
              <a:buFont typeface="Arial" panose="020B0604020202020204" pitchFamily="34" charset="0"/>
              <a:buChar char="•"/>
            </a:pPr>
            <a:r>
              <a:rPr lang="es-MX" dirty="0">
                <a:solidFill>
                  <a:schemeClr val="tx2"/>
                </a:solidFill>
                <a:latin typeface="SF Pro Semibold" pitchFamily="2" charset="0"/>
                <a:ea typeface="SF Pro Semibold" pitchFamily="2" charset="0"/>
                <a:cs typeface="SF Pro Semibold" pitchFamily="2" charset="0"/>
              </a:rPr>
              <a:t>Información bancaria diaria</a:t>
            </a:r>
          </a:p>
          <a:p>
            <a:pPr marL="342900" indent="-342900">
              <a:buClr>
                <a:srgbClr val="0024FE"/>
              </a:buClr>
              <a:buFont typeface="Arial" panose="020B0604020202020204" pitchFamily="34" charset="0"/>
              <a:buChar char="•"/>
            </a:pPr>
            <a:r>
              <a:rPr lang="es-MX" dirty="0">
                <a:solidFill>
                  <a:schemeClr val="tx2"/>
                </a:solidFill>
                <a:latin typeface="SF Pro Semibold" pitchFamily="2" charset="0"/>
                <a:ea typeface="SF Pro Semibold" pitchFamily="2" charset="0"/>
                <a:cs typeface="SF Pro Semibold" pitchFamily="2" charset="0"/>
              </a:rPr>
              <a:t>Conexión segura y autorizada</a:t>
            </a:r>
          </a:p>
          <a:p>
            <a:pPr marL="342900" indent="-342900">
              <a:buClr>
                <a:srgbClr val="0024FE"/>
              </a:buClr>
              <a:buFont typeface="Arial" panose="020B0604020202020204" pitchFamily="34" charset="0"/>
              <a:buChar char="•"/>
            </a:pPr>
            <a:r>
              <a:rPr lang="es-MX" dirty="0">
                <a:solidFill>
                  <a:schemeClr val="tx2"/>
                </a:solidFill>
                <a:latin typeface="SF Pro Semibold" pitchFamily="2" charset="0"/>
                <a:ea typeface="SF Pro Semibold" pitchFamily="2" charset="0"/>
                <a:cs typeface="SF Pro Semibold" pitchFamily="2" charset="0"/>
              </a:rPr>
              <a:t>Menor carga operativa</a:t>
            </a:r>
          </a:p>
        </p:txBody>
      </p:sp>
      <p:pic>
        <p:nvPicPr>
          <p:cNvPr id="10" name="Imagen 9">
            <a:extLst>
              <a:ext uri="{FF2B5EF4-FFF2-40B4-BE49-F238E27FC236}">
                <a16:creationId xmlns:a16="http://schemas.microsoft.com/office/drawing/2014/main" id="{B082EA12-1028-86A9-0E7F-56455B0757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02664" y="4024522"/>
            <a:ext cx="10716227" cy="7594177"/>
          </a:xfrm>
          <a:prstGeom prst="rect">
            <a:avLst/>
          </a:prstGeom>
        </p:spPr>
      </p:pic>
      <p:pic>
        <p:nvPicPr>
          <p:cNvPr id="11" name="Imagen 10">
            <a:extLst>
              <a:ext uri="{FF2B5EF4-FFF2-40B4-BE49-F238E27FC236}">
                <a16:creationId xmlns:a16="http://schemas.microsoft.com/office/drawing/2014/main" id="{F37C9DE1-FFBF-1B0A-5CD2-7051F9FE39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27996" y="5949520"/>
            <a:ext cx="9014629" cy="6303729"/>
          </a:xfrm>
          <a:prstGeom prst="rect">
            <a:avLst/>
          </a:prstGeom>
        </p:spPr>
      </p:pic>
    </p:spTree>
    <p:extLst>
      <p:ext uri="{BB962C8B-B14F-4D97-AF65-F5344CB8AC3E}">
        <p14:creationId xmlns:p14="http://schemas.microsoft.com/office/powerpoint/2010/main" val="367852595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8EA9D-357F-7837-845D-0645FF00507C}"/>
            </a:ext>
          </a:extLst>
        </p:cNvPr>
        <p:cNvGrpSpPr/>
        <p:nvPr/>
      </p:nvGrpSpPr>
      <p:grpSpPr>
        <a:xfrm>
          <a:off x="0" y="0"/>
          <a:ext cx="0" cy="0"/>
          <a:chOff x="0" y="0"/>
          <a:chExt cx="0" cy="0"/>
        </a:xfrm>
      </p:grpSpPr>
      <p:pic>
        <p:nvPicPr>
          <p:cNvPr id="189" name="Imagen" descr="Imagen">
            <a:extLst>
              <a:ext uri="{FF2B5EF4-FFF2-40B4-BE49-F238E27FC236}">
                <a16:creationId xmlns:a16="http://schemas.microsoft.com/office/drawing/2014/main" id="{DF948917-B00A-045A-99FA-7F57400893DE}"/>
              </a:ext>
            </a:extLst>
          </p:cNvPr>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190" name="Imagen" descr="Imagen">
            <a:extLst>
              <a:ext uri="{FF2B5EF4-FFF2-40B4-BE49-F238E27FC236}">
                <a16:creationId xmlns:a16="http://schemas.microsoft.com/office/drawing/2014/main" id="{132AF089-8B78-CC26-FA37-89E5A1365D07}"/>
              </a:ext>
            </a:extLst>
          </p:cNvPr>
          <p:cNvPicPr>
            <a:picLocks noChangeAspect="1"/>
          </p:cNvPicPr>
          <p:nvPr/>
        </p:nvPicPr>
        <p:blipFill>
          <a:blip r:embed="rId3"/>
          <a:srcRect l="12477" r="41587" b="22156"/>
          <a:stretch>
            <a:fillRect/>
          </a:stretch>
        </p:blipFill>
        <p:spPr>
          <a:xfrm rot="16200000">
            <a:off x="6589389" y="-4085044"/>
            <a:ext cx="13984869" cy="21943369"/>
          </a:xfrm>
          <a:prstGeom prst="rect">
            <a:avLst/>
          </a:prstGeom>
          <a:ln w="12700">
            <a:miter lim="400000"/>
          </a:ln>
        </p:spPr>
      </p:pic>
      <p:sp>
        <p:nvSpPr>
          <p:cNvPr id="191" name="Qué es CONTPAQi Optimiza®">
            <a:extLst>
              <a:ext uri="{FF2B5EF4-FFF2-40B4-BE49-F238E27FC236}">
                <a16:creationId xmlns:a16="http://schemas.microsoft.com/office/drawing/2014/main" id="{5026FE97-8032-C22F-BD99-A2B736D238C7}"/>
              </a:ext>
            </a:extLst>
          </p:cNvPr>
          <p:cNvSpPr txBox="1"/>
          <p:nvPr/>
        </p:nvSpPr>
        <p:spPr>
          <a:xfrm>
            <a:off x="4841621" y="4392773"/>
            <a:ext cx="14700756" cy="27617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ctr"/>
            <a:r>
              <a:rPr lang="es-MX" sz="9600" b="1" dirty="0">
                <a:solidFill>
                  <a:schemeClr val="bg1"/>
                </a:solidFill>
                <a:latin typeface="SF Pro Heavy" pitchFamily="2" charset="0"/>
                <a:ea typeface="SF Pro Heavy" pitchFamily="2" charset="0"/>
                <a:cs typeface="SF Pro Heavy" pitchFamily="2" charset="0"/>
              </a:rPr>
              <a:t>Ten el control de tus ingresos y egresos</a:t>
            </a:r>
          </a:p>
        </p:txBody>
      </p:sp>
      <p:pic>
        <p:nvPicPr>
          <p:cNvPr id="3" name="Imagen 2">
            <a:extLst>
              <a:ext uri="{FF2B5EF4-FFF2-40B4-BE49-F238E27FC236}">
                <a16:creationId xmlns:a16="http://schemas.microsoft.com/office/drawing/2014/main" id="{9D0AD8FA-D91E-4EAA-F0D6-5E75B4B0CCDD}"/>
              </a:ext>
            </a:extLst>
          </p:cNvPr>
          <p:cNvPicPr>
            <a:picLocks noChangeAspect="1"/>
          </p:cNvPicPr>
          <p:nvPr/>
        </p:nvPicPr>
        <p:blipFill>
          <a:blip r:embed="rId4">
            <a:biLevel thresh="25000"/>
          </a:blip>
          <a:stretch>
            <a:fillRect/>
          </a:stretch>
        </p:blipFill>
        <p:spPr>
          <a:xfrm>
            <a:off x="712315" y="729389"/>
            <a:ext cx="4488335" cy="670059"/>
          </a:xfrm>
          <a:prstGeom prst="rect">
            <a:avLst/>
          </a:prstGeom>
        </p:spPr>
      </p:pic>
      <p:sp>
        <p:nvSpPr>
          <p:cNvPr id="4" name="Chevron 3">
            <a:extLst>
              <a:ext uri="{FF2B5EF4-FFF2-40B4-BE49-F238E27FC236}">
                <a16:creationId xmlns:a16="http://schemas.microsoft.com/office/drawing/2014/main" id="{58B3B3C7-C5A2-B7F7-CAD3-89E8B7DFEC76}"/>
              </a:ext>
            </a:extLst>
          </p:cNvPr>
          <p:cNvSpPr/>
          <p:nvPr/>
        </p:nvSpPr>
        <p:spPr>
          <a:xfrm rot="5400000">
            <a:off x="11568340" y="7196231"/>
            <a:ext cx="1247319" cy="2739529"/>
          </a:xfrm>
          <a:prstGeom prst="chevr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solidFill>
                <a:srgbClr val="117FFF"/>
              </a:solidFill>
            </a:endParaRPr>
          </a:p>
        </p:txBody>
      </p:sp>
    </p:spTree>
    <p:extLst>
      <p:ext uri="{BB962C8B-B14F-4D97-AF65-F5344CB8AC3E}">
        <p14:creationId xmlns:p14="http://schemas.microsoft.com/office/powerpoint/2010/main" val="61306464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78C70-6C48-D913-9055-67F5AE0117B0}"/>
            </a:ext>
          </a:extLst>
        </p:cNvPr>
        <p:cNvGrpSpPr/>
        <p:nvPr/>
      </p:nvGrpSpPr>
      <p:grpSpPr>
        <a:xfrm>
          <a:off x="0" y="0"/>
          <a:ext cx="0" cy="0"/>
          <a:chOff x="0" y="0"/>
          <a:chExt cx="0" cy="0"/>
        </a:xfrm>
      </p:grpSpPr>
      <p:pic>
        <p:nvPicPr>
          <p:cNvPr id="189" name="Imagen" descr="Imagen">
            <a:extLst>
              <a:ext uri="{FF2B5EF4-FFF2-40B4-BE49-F238E27FC236}">
                <a16:creationId xmlns:a16="http://schemas.microsoft.com/office/drawing/2014/main" id="{0EB67055-C2AC-02C8-F835-BB93FA3729AA}"/>
              </a:ext>
            </a:extLst>
          </p:cNvPr>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190" name="Imagen" descr="Imagen">
            <a:extLst>
              <a:ext uri="{FF2B5EF4-FFF2-40B4-BE49-F238E27FC236}">
                <a16:creationId xmlns:a16="http://schemas.microsoft.com/office/drawing/2014/main" id="{0F13E667-1849-FDB2-409C-410FD2D0C44F}"/>
              </a:ext>
            </a:extLst>
          </p:cNvPr>
          <p:cNvPicPr>
            <a:picLocks noChangeAspect="1"/>
          </p:cNvPicPr>
          <p:nvPr/>
        </p:nvPicPr>
        <p:blipFill>
          <a:blip r:embed="rId3">
            <a:alphaModFix amt="50000"/>
          </a:blip>
          <a:srcRect l="12477" r="41587" b="22156"/>
          <a:stretch>
            <a:fillRect/>
          </a:stretch>
        </p:blipFill>
        <p:spPr>
          <a:xfrm rot="16200000">
            <a:off x="6479821" y="-4113685"/>
            <a:ext cx="13984869" cy="21943369"/>
          </a:xfrm>
          <a:prstGeom prst="rect">
            <a:avLst/>
          </a:prstGeom>
          <a:ln w="12700">
            <a:miter lim="400000"/>
          </a:ln>
        </p:spPr>
      </p:pic>
      <p:sp>
        <p:nvSpPr>
          <p:cNvPr id="2" name="Elipse 1">
            <a:extLst>
              <a:ext uri="{FF2B5EF4-FFF2-40B4-BE49-F238E27FC236}">
                <a16:creationId xmlns:a16="http://schemas.microsoft.com/office/drawing/2014/main" id="{9E6BCE04-9492-A5F3-5C60-6F3150D578BF}"/>
              </a:ext>
            </a:extLst>
          </p:cNvPr>
          <p:cNvSpPr/>
          <p:nvPr/>
        </p:nvSpPr>
        <p:spPr>
          <a:xfrm>
            <a:off x="3131706" y="470263"/>
            <a:ext cx="1477515" cy="153408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6600" b="1" dirty="0">
                <a:solidFill>
                  <a:srgbClr val="117FFF"/>
                </a:solidFill>
                <a:latin typeface="SF Pro Heavy" pitchFamily="2" charset="0"/>
                <a:ea typeface="SF Pro Heavy" pitchFamily="2" charset="0"/>
                <a:cs typeface="SF Pro Heavy" pitchFamily="2" charset="0"/>
              </a:rPr>
              <a:t>1</a:t>
            </a:r>
          </a:p>
        </p:txBody>
      </p:sp>
      <p:sp>
        <p:nvSpPr>
          <p:cNvPr id="5" name="Qué es CONTPAQi Optimiza®">
            <a:extLst>
              <a:ext uri="{FF2B5EF4-FFF2-40B4-BE49-F238E27FC236}">
                <a16:creationId xmlns:a16="http://schemas.microsoft.com/office/drawing/2014/main" id="{819B7E90-B95E-B745-31A2-70B36E5D70BB}"/>
              </a:ext>
            </a:extLst>
          </p:cNvPr>
          <p:cNvSpPr txBox="1"/>
          <p:nvPr/>
        </p:nvSpPr>
        <p:spPr>
          <a:xfrm>
            <a:off x="1626780" y="2444544"/>
            <a:ext cx="4487366" cy="29233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ctr"/>
            <a:r>
              <a:rPr lang="es-MX" sz="6600" b="1" dirty="0">
                <a:solidFill>
                  <a:schemeClr val="bg1"/>
                </a:solidFill>
                <a:latin typeface="SF Pro Heavy" pitchFamily="2" charset="0"/>
                <a:ea typeface="SF Pro Heavy" pitchFamily="2" charset="0"/>
                <a:cs typeface="SF Pro Heavy" pitchFamily="2" charset="0"/>
              </a:rPr>
              <a:t>Controla</a:t>
            </a:r>
          </a:p>
          <a:p>
            <a:pPr algn="ctr"/>
            <a:r>
              <a:rPr lang="es-MX" dirty="0">
                <a:solidFill>
                  <a:schemeClr val="bg1"/>
                </a:solidFill>
                <a:latin typeface="SF Pro Light" pitchFamily="2" charset="0"/>
                <a:ea typeface="SF Pro Light" pitchFamily="2" charset="0"/>
                <a:cs typeface="SF Pro Light" pitchFamily="2" charset="0"/>
              </a:rPr>
              <a:t>Tus ingresos y egresos.</a:t>
            </a:r>
          </a:p>
        </p:txBody>
      </p:sp>
      <p:sp>
        <p:nvSpPr>
          <p:cNvPr id="8" name="CuadroTexto 7">
            <a:extLst>
              <a:ext uri="{FF2B5EF4-FFF2-40B4-BE49-F238E27FC236}">
                <a16:creationId xmlns:a16="http://schemas.microsoft.com/office/drawing/2014/main" id="{CE38E286-3B90-BE9B-6645-1F9EC8CF8FEC}"/>
              </a:ext>
            </a:extLst>
          </p:cNvPr>
          <p:cNvSpPr txBox="1"/>
          <p:nvPr/>
        </p:nvSpPr>
        <p:spPr>
          <a:xfrm>
            <a:off x="628126" y="13113288"/>
            <a:ext cx="23127747" cy="320088"/>
          </a:xfrm>
          <a:prstGeom prst="rect">
            <a:avLst/>
          </a:prstGeom>
          <a:noFill/>
        </p:spPr>
        <p:txBody>
          <a:bodyPr wrap="square" rtlCol="0">
            <a:spAutoFit/>
          </a:bodyPr>
          <a:lstStyle/>
          <a:p>
            <a:pPr algn="ctr"/>
            <a:r>
              <a:rPr lang="es-MX" sz="1600" dirty="0">
                <a:solidFill>
                  <a:schemeClr val="bg1"/>
                </a:solidFill>
                <a:latin typeface="SF Pro Semibold" pitchFamily="2" charset="0"/>
                <a:ea typeface="SF Pro Semibold" pitchFamily="2" charset="0"/>
                <a:cs typeface="SF Pro Semibold" pitchFamily="2" charset="0"/>
              </a:rPr>
              <a:t>La información aquí contenida es de uso exclusivo e interno de CONTPAQi®  para sus empleados y distribuidores autorizados. Queda prohibida su distribución y/o reproducción total o parcial.</a:t>
            </a:r>
          </a:p>
        </p:txBody>
      </p:sp>
      <p:sp>
        <p:nvSpPr>
          <p:cNvPr id="9" name="Elipse 8">
            <a:extLst>
              <a:ext uri="{FF2B5EF4-FFF2-40B4-BE49-F238E27FC236}">
                <a16:creationId xmlns:a16="http://schemas.microsoft.com/office/drawing/2014/main" id="{392777EA-EB91-4D3F-B6AC-A073B16DB46F}"/>
              </a:ext>
            </a:extLst>
          </p:cNvPr>
          <p:cNvSpPr/>
          <p:nvPr/>
        </p:nvSpPr>
        <p:spPr>
          <a:xfrm>
            <a:off x="11221479" y="470263"/>
            <a:ext cx="1477515" cy="153408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6600" b="1" dirty="0">
                <a:solidFill>
                  <a:srgbClr val="117FFF"/>
                </a:solidFill>
                <a:latin typeface="SF Pro Heavy" pitchFamily="2" charset="0"/>
                <a:ea typeface="SF Pro Heavy" pitchFamily="2" charset="0"/>
                <a:cs typeface="SF Pro Heavy" pitchFamily="2" charset="0"/>
              </a:rPr>
              <a:t>2</a:t>
            </a:r>
          </a:p>
        </p:txBody>
      </p:sp>
      <p:sp>
        <p:nvSpPr>
          <p:cNvPr id="10" name="Qué es CONTPAQi Optimiza®">
            <a:extLst>
              <a:ext uri="{FF2B5EF4-FFF2-40B4-BE49-F238E27FC236}">
                <a16:creationId xmlns:a16="http://schemas.microsoft.com/office/drawing/2014/main" id="{A42442AE-5940-2E1D-B5DD-C679DB00A3B2}"/>
              </a:ext>
            </a:extLst>
          </p:cNvPr>
          <p:cNvSpPr txBox="1"/>
          <p:nvPr/>
        </p:nvSpPr>
        <p:spPr>
          <a:xfrm>
            <a:off x="9091546" y="2467230"/>
            <a:ext cx="5737379" cy="29233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ctr"/>
            <a:r>
              <a:rPr lang="es-MX" sz="6600" b="1" dirty="0">
                <a:solidFill>
                  <a:schemeClr val="bg1"/>
                </a:solidFill>
                <a:latin typeface="SF Pro Heavy" pitchFamily="2" charset="0"/>
                <a:ea typeface="SF Pro Heavy" pitchFamily="2" charset="0"/>
                <a:cs typeface="SF Pro Heavy" pitchFamily="2" charset="0"/>
              </a:rPr>
              <a:t>Concilia</a:t>
            </a:r>
          </a:p>
          <a:p>
            <a:pPr algn="ctr"/>
            <a:r>
              <a:rPr lang="es-MX" dirty="0">
                <a:solidFill>
                  <a:schemeClr val="bg1"/>
                </a:solidFill>
                <a:latin typeface="SF Pro Light" pitchFamily="2" charset="0"/>
                <a:ea typeface="SF Pro Light" pitchFamily="2" charset="0"/>
                <a:cs typeface="SF Pro Light" pitchFamily="2" charset="0"/>
              </a:rPr>
              <a:t>Movimientos y pagos de forma más rápida.</a:t>
            </a:r>
          </a:p>
        </p:txBody>
      </p:sp>
      <p:sp>
        <p:nvSpPr>
          <p:cNvPr id="11" name="Elipse 10">
            <a:extLst>
              <a:ext uri="{FF2B5EF4-FFF2-40B4-BE49-F238E27FC236}">
                <a16:creationId xmlns:a16="http://schemas.microsoft.com/office/drawing/2014/main" id="{EB105E63-9E59-2373-96FE-A9F63BF99F93}"/>
              </a:ext>
            </a:extLst>
          </p:cNvPr>
          <p:cNvSpPr/>
          <p:nvPr/>
        </p:nvSpPr>
        <p:spPr>
          <a:xfrm>
            <a:off x="19036021" y="470263"/>
            <a:ext cx="1477515" cy="153408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6600" b="1" dirty="0">
                <a:solidFill>
                  <a:srgbClr val="117FFF"/>
                </a:solidFill>
                <a:latin typeface="SF Pro Heavy" pitchFamily="2" charset="0"/>
                <a:ea typeface="SF Pro Heavy" pitchFamily="2" charset="0"/>
                <a:cs typeface="SF Pro Heavy" pitchFamily="2" charset="0"/>
              </a:rPr>
              <a:t>3</a:t>
            </a:r>
          </a:p>
        </p:txBody>
      </p:sp>
      <p:sp>
        <p:nvSpPr>
          <p:cNvPr id="12" name="Qué es CONTPAQi Optimiza®">
            <a:extLst>
              <a:ext uri="{FF2B5EF4-FFF2-40B4-BE49-F238E27FC236}">
                <a16:creationId xmlns:a16="http://schemas.microsoft.com/office/drawing/2014/main" id="{F0D02681-FC15-B311-C87D-408720B24CBF}"/>
              </a:ext>
            </a:extLst>
          </p:cNvPr>
          <p:cNvSpPr txBox="1"/>
          <p:nvPr/>
        </p:nvSpPr>
        <p:spPr>
          <a:xfrm>
            <a:off x="16662024" y="2467230"/>
            <a:ext cx="6224778" cy="29233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ctr"/>
            <a:r>
              <a:rPr lang="es-MX" sz="6600" b="1" dirty="0">
                <a:solidFill>
                  <a:schemeClr val="bg1"/>
                </a:solidFill>
                <a:latin typeface="SF Pro Heavy" pitchFamily="2" charset="0"/>
                <a:ea typeface="SF Pro Heavy" pitchFamily="2" charset="0"/>
                <a:cs typeface="SF Pro Heavy" pitchFamily="2" charset="0"/>
              </a:rPr>
              <a:t>Pronostica</a:t>
            </a:r>
          </a:p>
          <a:p>
            <a:pPr algn="ctr"/>
            <a:r>
              <a:rPr lang="es-MX" dirty="0">
                <a:solidFill>
                  <a:schemeClr val="bg1"/>
                </a:solidFill>
                <a:latin typeface="SF Pro Light" pitchFamily="2" charset="0"/>
                <a:ea typeface="SF Pro Light" pitchFamily="2" charset="0"/>
                <a:cs typeface="SF Pro Light" pitchFamily="2" charset="0"/>
              </a:rPr>
              <a:t>La situación financiera de tu empresa.</a:t>
            </a:r>
          </a:p>
        </p:txBody>
      </p:sp>
      <p:sp>
        <p:nvSpPr>
          <p:cNvPr id="13" name="Elipse 12">
            <a:extLst>
              <a:ext uri="{FF2B5EF4-FFF2-40B4-BE49-F238E27FC236}">
                <a16:creationId xmlns:a16="http://schemas.microsoft.com/office/drawing/2014/main" id="{235F2D6B-2019-ED6C-7136-6210461C8BC2}"/>
              </a:ext>
            </a:extLst>
          </p:cNvPr>
          <p:cNvSpPr/>
          <p:nvPr/>
        </p:nvSpPr>
        <p:spPr>
          <a:xfrm>
            <a:off x="2835132" y="5916559"/>
            <a:ext cx="1477515" cy="153408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6600" b="1" dirty="0">
                <a:solidFill>
                  <a:srgbClr val="117FFF"/>
                </a:solidFill>
                <a:latin typeface="SF Pro Heavy" pitchFamily="2" charset="0"/>
                <a:ea typeface="SF Pro Heavy" pitchFamily="2" charset="0"/>
                <a:cs typeface="SF Pro Heavy" pitchFamily="2" charset="0"/>
              </a:rPr>
              <a:t>4</a:t>
            </a:r>
          </a:p>
        </p:txBody>
      </p:sp>
      <p:sp>
        <p:nvSpPr>
          <p:cNvPr id="3" name="Elipse 2">
            <a:extLst>
              <a:ext uri="{FF2B5EF4-FFF2-40B4-BE49-F238E27FC236}">
                <a16:creationId xmlns:a16="http://schemas.microsoft.com/office/drawing/2014/main" id="{90B81E12-F282-C03F-52B5-4FB4F879E7E4}"/>
              </a:ext>
            </a:extLst>
          </p:cNvPr>
          <p:cNvSpPr/>
          <p:nvPr/>
        </p:nvSpPr>
        <p:spPr>
          <a:xfrm>
            <a:off x="8959662" y="5916559"/>
            <a:ext cx="1477515" cy="153408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6600" b="1" dirty="0">
                <a:solidFill>
                  <a:srgbClr val="117FFF"/>
                </a:solidFill>
                <a:latin typeface="SF Pro Heavy" pitchFamily="2" charset="0"/>
                <a:ea typeface="SF Pro Heavy" pitchFamily="2" charset="0"/>
                <a:cs typeface="SF Pro Heavy" pitchFamily="2" charset="0"/>
              </a:rPr>
              <a:t>5</a:t>
            </a:r>
          </a:p>
        </p:txBody>
      </p:sp>
      <p:sp>
        <p:nvSpPr>
          <p:cNvPr id="20" name="Qué es CONTPAQi Optimiza®">
            <a:extLst>
              <a:ext uri="{FF2B5EF4-FFF2-40B4-BE49-F238E27FC236}">
                <a16:creationId xmlns:a16="http://schemas.microsoft.com/office/drawing/2014/main" id="{C9A04BBC-668A-66BC-6103-63AFB37EFAE6}"/>
              </a:ext>
            </a:extLst>
          </p:cNvPr>
          <p:cNvSpPr txBox="1"/>
          <p:nvPr/>
        </p:nvSpPr>
        <p:spPr>
          <a:xfrm>
            <a:off x="-97564" y="7999296"/>
            <a:ext cx="7342909" cy="45022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ctr"/>
            <a:r>
              <a:rPr lang="es-MX" sz="6600" b="1" dirty="0">
                <a:solidFill>
                  <a:schemeClr val="bg1"/>
                </a:solidFill>
                <a:latin typeface="SF Pro Heavy" pitchFamily="2" charset="0"/>
                <a:ea typeface="SF Pro Heavy" pitchFamily="2" charset="0"/>
                <a:cs typeface="SF Pro Heavy" pitchFamily="2" charset="0"/>
              </a:rPr>
              <a:t>Folios</a:t>
            </a:r>
            <a:br>
              <a:rPr lang="es-MX" sz="6600" b="1" dirty="0">
                <a:solidFill>
                  <a:schemeClr val="bg1"/>
                </a:solidFill>
                <a:latin typeface="SF Pro Heavy" pitchFamily="2" charset="0"/>
                <a:ea typeface="SF Pro Heavy" pitchFamily="2" charset="0"/>
                <a:cs typeface="SF Pro Heavy" pitchFamily="2" charset="0"/>
              </a:rPr>
            </a:br>
            <a:r>
              <a:rPr lang="es-MX" sz="6600" b="1" dirty="0">
                <a:solidFill>
                  <a:schemeClr val="bg1"/>
                </a:solidFill>
                <a:latin typeface="SF Pro Heavy" pitchFamily="2" charset="0"/>
                <a:ea typeface="SF Pro Heavy" pitchFamily="2" charset="0"/>
                <a:cs typeface="SF Pro Heavy" pitchFamily="2" charset="0"/>
              </a:rPr>
              <a:t> ilimitados</a:t>
            </a:r>
          </a:p>
          <a:p>
            <a:pPr algn="ctr"/>
            <a:r>
              <a:rPr lang="es-MX" dirty="0">
                <a:solidFill>
                  <a:schemeClr val="bg1"/>
                </a:solidFill>
                <a:latin typeface="SF Pro Light" pitchFamily="2" charset="0"/>
                <a:ea typeface="SF Pro Light" pitchFamily="2" charset="0"/>
                <a:cs typeface="SF Pro Light" pitchFamily="2" charset="0"/>
              </a:rPr>
              <a:t>Sin costo adicional para la emisión y timbrado de CFDI de retenciones y pagos.</a:t>
            </a:r>
          </a:p>
        </p:txBody>
      </p:sp>
      <p:sp>
        <p:nvSpPr>
          <p:cNvPr id="23" name="Qué es CONTPAQi Optimiza®">
            <a:extLst>
              <a:ext uri="{FF2B5EF4-FFF2-40B4-BE49-F238E27FC236}">
                <a16:creationId xmlns:a16="http://schemas.microsoft.com/office/drawing/2014/main" id="{8930F39A-118A-6D80-2187-D40B27C8B147}"/>
              </a:ext>
            </a:extLst>
          </p:cNvPr>
          <p:cNvSpPr txBox="1"/>
          <p:nvPr/>
        </p:nvSpPr>
        <p:spPr>
          <a:xfrm>
            <a:off x="7363636" y="8283614"/>
            <a:ext cx="4669565" cy="29233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ctr"/>
            <a:r>
              <a:rPr lang="es-MX" sz="6600" b="1" dirty="0">
                <a:solidFill>
                  <a:schemeClr val="bg1"/>
                </a:solidFill>
                <a:latin typeface="SF Pro Heavy" pitchFamily="2" charset="0"/>
                <a:ea typeface="SF Pro Heavy" pitchFamily="2" charset="0"/>
                <a:cs typeface="SF Pro Heavy" pitchFamily="2" charset="0"/>
              </a:rPr>
              <a:t>Descarga</a:t>
            </a:r>
          </a:p>
          <a:p>
            <a:pPr algn="ctr"/>
            <a:r>
              <a:rPr lang="es-MX" dirty="0">
                <a:solidFill>
                  <a:schemeClr val="bg1"/>
                </a:solidFill>
                <a:latin typeface="SF Pro Light" pitchFamily="2" charset="0"/>
                <a:ea typeface="SF Pro Light" pitchFamily="2" charset="0"/>
                <a:cs typeface="SF Pro Light" pitchFamily="2" charset="0"/>
              </a:rPr>
              <a:t>De movimientos bancarios…</a:t>
            </a:r>
          </a:p>
        </p:txBody>
      </p:sp>
      <p:sp>
        <p:nvSpPr>
          <p:cNvPr id="15" name="Elipse 14">
            <a:extLst>
              <a:ext uri="{FF2B5EF4-FFF2-40B4-BE49-F238E27FC236}">
                <a16:creationId xmlns:a16="http://schemas.microsoft.com/office/drawing/2014/main" id="{418A795C-ED84-CB7F-1214-531A13A66019}"/>
              </a:ext>
            </a:extLst>
          </p:cNvPr>
          <p:cNvSpPr/>
          <p:nvPr/>
        </p:nvSpPr>
        <p:spPr>
          <a:xfrm>
            <a:off x="14090167" y="5916559"/>
            <a:ext cx="1477515" cy="153408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6600" b="1" dirty="0">
                <a:solidFill>
                  <a:srgbClr val="117FFF"/>
                </a:solidFill>
                <a:latin typeface="SF Pro Heavy" pitchFamily="2" charset="0"/>
                <a:ea typeface="SF Pro Heavy" pitchFamily="2" charset="0"/>
                <a:cs typeface="SF Pro Heavy" pitchFamily="2" charset="0"/>
              </a:rPr>
              <a:t>6</a:t>
            </a:r>
          </a:p>
        </p:txBody>
      </p:sp>
      <p:sp>
        <p:nvSpPr>
          <p:cNvPr id="24" name="Qué es CONTPAQi Optimiza®">
            <a:extLst>
              <a:ext uri="{FF2B5EF4-FFF2-40B4-BE49-F238E27FC236}">
                <a16:creationId xmlns:a16="http://schemas.microsoft.com/office/drawing/2014/main" id="{FB023CC6-8C90-2F7F-F730-C4569AC2E740}"/>
              </a:ext>
            </a:extLst>
          </p:cNvPr>
          <p:cNvSpPr txBox="1"/>
          <p:nvPr/>
        </p:nvSpPr>
        <p:spPr>
          <a:xfrm>
            <a:off x="12350801" y="8283614"/>
            <a:ext cx="5077746" cy="29233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ctr"/>
            <a:r>
              <a:rPr lang="es-MX" sz="6600" b="1" dirty="0">
                <a:solidFill>
                  <a:schemeClr val="bg1"/>
                </a:solidFill>
                <a:latin typeface="SF Pro Heavy" pitchFamily="2" charset="0"/>
                <a:ea typeface="SF Pro Heavy" pitchFamily="2" charset="0"/>
                <a:cs typeface="SF Pro Heavy" pitchFamily="2" charset="0"/>
              </a:rPr>
              <a:t>Visualiza</a:t>
            </a:r>
          </a:p>
          <a:p>
            <a:pPr algn="ctr"/>
            <a:r>
              <a:rPr lang="es-MX" dirty="0">
                <a:solidFill>
                  <a:schemeClr val="bg1"/>
                </a:solidFill>
                <a:latin typeface="SF Pro Light" pitchFamily="2" charset="0"/>
                <a:ea typeface="SF Pro Light" pitchFamily="2" charset="0"/>
                <a:cs typeface="SF Pro Light" pitchFamily="2" charset="0"/>
              </a:rPr>
              <a:t>Tu flujo de efectivo diariamente.</a:t>
            </a:r>
          </a:p>
        </p:txBody>
      </p:sp>
      <p:sp>
        <p:nvSpPr>
          <p:cNvPr id="18" name="Elipse 17">
            <a:extLst>
              <a:ext uri="{FF2B5EF4-FFF2-40B4-BE49-F238E27FC236}">
                <a16:creationId xmlns:a16="http://schemas.microsoft.com/office/drawing/2014/main" id="{214FEEDF-A3F4-73AA-D9AC-ED38701C7B25}"/>
              </a:ext>
            </a:extLst>
          </p:cNvPr>
          <p:cNvSpPr/>
          <p:nvPr/>
        </p:nvSpPr>
        <p:spPr>
          <a:xfrm>
            <a:off x="19969825" y="5915267"/>
            <a:ext cx="1477515" cy="153408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6600" b="1" dirty="0">
                <a:solidFill>
                  <a:srgbClr val="117FFF"/>
                </a:solidFill>
                <a:latin typeface="SF Pro Heavy" pitchFamily="2" charset="0"/>
                <a:ea typeface="SF Pro Heavy" pitchFamily="2" charset="0"/>
                <a:cs typeface="SF Pro Heavy" pitchFamily="2" charset="0"/>
              </a:rPr>
              <a:t>7</a:t>
            </a:r>
          </a:p>
        </p:txBody>
      </p:sp>
      <p:sp>
        <p:nvSpPr>
          <p:cNvPr id="25" name="Qué es CONTPAQi Optimiza®">
            <a:extLst>
              <a:ext uri="{FF2B5EF4-FFF2-40B4-BE49-F238E27FC236}">
                <a16:creationId xmlns:a16="http://schemas.microsoft.com/office/drawing/2014/main" id="{B29FB66E-7A0E-E8F6-3B51-D684A07F9488}"/>
              </a:ext>
            </a:extLst>
          </p:cNvPr>
          <p:cNvSpPr txBox="1"/>
          <p:nvPr/>
        </p:nvSpPr>
        <p:spPr>
          <a:xfrm>
            <a:off x="18169709" y="8260828"/>
            <a:ext cx="5077746" cy="29233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ctr"/>
            <a:r>
              <a:rPr lang="es-MX" sz="6600" b="1" dirty="0">
                <a:solidFill>
                  <a:schemeClr val="bg1"/>
                </a:solidFill>
                <a:latin typeface="SF Pro Heavy" pitchFamily="2" charset="0"/>
                <a:ea typeface="SF Pro Heavy" pitchFamily="2" charset="0"/>
                <a:cs typeface="SF Pro Heavy" pitchFamily="2" charset="0"/>
              </a:rPr>
              <a:t>Genera</a:t>
            </a:r>
          </a:p>
          <a:p>
            <a:pPr algn="ctr"/>
            <a:r>
              <a:rPr lang="es-MX" dirty="0">
                <a:solidFill>
                  <a:schemeClr val="bg1"/>
                </a:solidFill>
                <a:latin typeface="SF Pro Light" pitchFamily="2" charset="0"/>
                <a:ea typeface="SF Pro Light" pitchFamily="2" charset="0"/>
                <a:cs typeface="SF Pro Light" pitchFamily="2" charset="0"/>
              </a:rPr>
              <a:t>Pólizas listas para contabilizar</a:t>
            </a:r>
          </a:p>
        </p:txBody>
      </p:sp>
    </p:spTree>
    <p:extLst>
      <p:ext uri="{BB962C8B-B14F-4D97-AF65-F5344CB8AC3E}">
        <p14:creationId xmlns:p14="http://schemas.microsoft.com/office/powerpoint/2010/main" val="65197332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70FC2-79F0-D80D-5716-7A2BEC26ECD3}"/>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F39AD208-ADF1-30D1-5A7E-6FDEF78205E8}"/>
              </a:ext>
            </a:extLst>
          </p:cNvPr>
          <p:cNvPicPr>
            <a:picLocks noChangeAspect="1"/>
          </p:cNvPicPr>
          <p:nvPr/>
        </p:nvPicPr>
        <p:blipFill>
          <a:blip r:embed="rId2"/>
          <a:stretch>
            <a:fillRect/>
          </a:stretch>
        </p:blipFill>
        <p:spPr>
          <a:xfrm>
            <a:off x="-151142" y="-426745"/>
            <a:ext cx="25165477" cy="14155581"/>
          </a:xfrm>
          <a:prstGeom prst="rect">
            <a:avLst/>
          </a:prstGeom>
        </p:spPr>
      </p:pic>
      <p:pic>
        <p:nvPicPr>
          <p:cNvPr id="3" name="Imagen 2">
            <a:extLst>
              <a:ext uri="{FF2B5EF4-FFF2-40B4-BE49-F238E27FC236}">
                <a16:creationId xmlns:a16="http://schemas.microsoft.com/office/drawing/2014/main" id="{6EDF2118-9F82-19FF-FCDE-65CF6FF33D92}"/>
              </a:ext>
            </a:extLst>
          </p:cNvPr>
          <p:cNvPicPr>
            <a:picLocks noChangeAspect="1"/>
          </p:cNvPicPr>
          <p:nvPr/>
        </p:nvPicPr>
        <p:blipFill>
          <a:blip r:embed="rId3"/>
          <a:stretch>
            <a:fillRect/>
          </a:stretch>
        </p:blipFill>
        <p:spPr>
          <a:xfrm rot="3499735" flipH="1">
            <a:off x="6337736" y="-6372722"/>
            <a:ext cx="25675072" cy="23528859"/>
          </a:xfrm>
          <a:prstGeom prst="rect">
            <a:avLst/>
          </a:prstGeom>
        </p:spPr>
      </p:pic>
      <p:pic>
        <p:nvPicPr>
          <p:cNvPr id="4" name="Imagen 3">
            <a:extLst>
              <a:ext uri="{FF2B5EF4-FFF2-40B4-BE49-F238E27FC236}">
                <a16:creationId xmlns:a16="http://schemas.microsoft.com/office/drawing/2014/main" id="{A8DA2924-7833-E3DD-1BFA-DD22342A7C2F}"/>
              </a:ext>
            </a:extLst>
          </p:cNvPr>
          <p:cNvPicPr>
            <a:picLocks noChangeAspect="1"/>
          </p:cNvPicPr>
          <p:nvPr/>
        </p:nvPicPr>
        <p:blipFill>
          <a:blip r:embed="rId3"/>
          <a:stretch>
            <a:fillRect/>
          </a:stretch>
        </p:blipFill>
        <p:spPr>
          <a:xfrm rot="2060768" flipH="1">
            <a:off x="-12758845" y="376170"/>
            <a:ext cx="25675072" cy="23528859"/>
          </a:xfrm>
          <a:prstGeom prst="rect">
            <a:avLst/>
          </a:prstGeom>
        </p:spPr>
      </p:pic>
      <p:sp>
        <p:nvSpPr>
          <p:cNvPr id="5" name="Rectángulo redondeado 4">
            <a:extLst>
              <a:ext uri="{FF2B5EF4-FFF2-40B4-BE49-F238E27FC236}">
                <a16:creationId xmlns:a16="http://schemas.microsoft.com/office/drawing/2014/main" id="{518ACB99-A1AD-292A-3E29-44A46C4A7A22}"/>
              </a:ext>
            </a:extLst>
          </p:cNvPr>
          <p:cNvSpPr/>
          <p:nvPr/>
        </p:nvSpPr>
        <p:spPr>
          <a:xfrm>
            <a:off x="504363" y="1647398"/>
            <a:ext cx="23854465" cy="14155580"/>
          </a:xfrm>
          <a:prstGeom prst="roundRect">
            <a:avLst>
              <a:gd name="adj" fmla="val 842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CuadroTexto 5">
            <a:extLst>
              <a:ext uri="{FF2B5EF4-FFF2-40B4-BE49-F238E27FC236}">
                <a16:creationId xmlns:a16="http://schemas.microsoft.com/office/drawing/2014/main" id="{FBA87F28-B487-DFB3-1709-9E5772056871}"/>
              </a:ext>
            </a:extLst>
          </p:cNvPr>
          <p:cNvSpPr txBox="1"/>
          <p:nvPr/>
        </p:nvSpPr>
        <p:spPr>
          <a:xfrm>
            <a:off x="4573357" y="357113"/>
            <a:ext cx="15716478" cy="1089528"/>
          </a:xfrm>
          <a:prstGeom prst="rect">
            <a:avLst/>
          </a:prstGeom>
          <a:noFill/>
        </p:spPr>
        <p:txBody>
          <a:bodyPr wrap="square" rtlCol="0">
            <a:spAutoFit/>
          </a:bodyPr>
          <a:lstStyle/>
          <a:p>
            <a:pPr algn="ctr"/>
            <a:r>
              <a:rPr lang="es-MX" sz="7200" b="1" dirty="0">
                <a:solidFill>
                  <a:schemeClr val="bg1"/>
                </a:solidFill>
                <a:latin typeface="SF Pro Heavy" pitchFamily="2" charset="0"/>
                <a:ea typeface="SF Pro Heavy" pitchFamily="2" charset="0"/>
                <a:cs typeface="SF Pro Heavy" pitchFamily="2" charset="0"/>
              </a:rPr>
              <a:t>Controla tus ingresos y egresos</a:t>
            </a:r>
          </a:p>
        </p:txBody>
      </p:sp>
      <p:sp>
        <p:nvSpPr>
          <p:cNvPr id="9" name="CuadroTexto 8">
            <a:extLst>
              <a:ext uri="{FF2B5EF4-FFF2-40B4-BE49-F238E27FC236}">
                <a16:creationId xmlns:a16="http://schemas.microsoft.com/office/drawing/2014/main" id="{E6E868DD-755C-738B-20CF-D78FCAF88C0E}"/>
              </a:ext>
            </a:extLst>
          </p:cNvPr>
          <p:cNvSpPr txBox="1"/>
          <p:nvPr/>
        </p:nvSpPr>
        <p:spPr>
          <a:xfrm>
            <a:off x="867721" y="12823356"/>
            <a:ext cx="23127747" cy="535531"/>
          </a:xfrm>
          <a:prstGeom prst="rect">
            <a:avLst/>
          </a:prstGeom>
          <a:noFill/>
        </p:spPr>
        <p:txBody>
          <a:bodyPr wrap="square" rtlCol="0">
            <a:spAutoFit/>
          </a:bodyPr>
          <a:lstStyle/>
          <a:p>
            <a:pPr algn="ctr"/>
            <a:r>
              <a:rPr lang="es-MX" sz="1600" dirty="0">
                <a:solidFill>
                  <a:schemeClr val="bg2">
                    <a:lumMod val="50000"/>
                  </a:schemeClr>
                </a:solidFill>
                <a:latin typeface="SF Pro Light" pitchFamily="2" charset="0"/>
                <a:ea typeface="SF Pro Light" pitchFamily="2" charset="0"/>
                <a:cs typeface="SF Pro Light" pitchFamily="2" charset="0"/>
              </a:rPr>
              <a:t>Cualquier modificación del material original de CONTPAQi® entregado al Distribuidor será responsabilidad exclusiva del propio Distribuidor. Se recomienda mantener la información íntegra tal como se ha proporcionado para asegurar la coherencia y precisión de la información, tanto de la empresa como de sus productos y servicios. Los cambios realizados por los mismos Distribuidores que afecten la veracidad de la información estarán fuera de ser responsabilidad de CONTPAQi®. </a:t>
            </a:r>
          </a:p>
        </p:txBody>
      </p:sp>
      <p:sp>
        <p:nvSpPr>
          <p:cNvPr id="7" name="CuadroTexto 6">
            <a:extLst>
              <a:ext uri="{FF2B5EF4-FFF2-40B4-BE49-F238E27FC236}">
                <a16:creationId xmlns:a16="http://schemas.microsoft.com/office/drawing/2014/main" id="{4EF2A616-10D8-487C-549F-CA8612F5DDCB}"/>
              </a:ext>
            </a:extLst>
          </p:cNvPr>
          <p:cNvSpPr txBox="1"/>
          <p:nvPr/>
        </p:nvSpPr>
        <p:spPr>
          <a:xfrm>
            <a:off x="275049" y="3241270"/>
            <a:ext cx="11261446" cy="1434239"/>
          </a:xfrm>
          <a:prstGeom prst="rect">
            <a:avLst/>
          </a:prstGeom>
          <a:noFill/>
        </p:spPr>
        <p:txBody>
          <a:bodyPr wrap="square" rtlCol="0">
            <a:spAutoFit/>
          </a:bodyPr>
          <a:lstStyle/>
          <a:p>
            <a:pPr algn="ctr"/>
            <a:r>
              <a:rPr lang="es-MX" sz="3200" dirty="0">
                <a:solidFill>
                  <a:srgbClr val="0024FE"/>
                </a:solidFill>
                <a:latin typeface="SF Pro Semibold" pitchFamily="2" charset="0"/>
                <a:ea typeface="SF Pro Semibold" pitchFamily="2" charset="0"/>
                <a:cs typeface="SF Pro Semibold" pitchFamily="2" charset="0"/>
              </a:rPr>
              <a:t>Consulta ingresos y egresos bancarios actualizados diariamente desde CONTPAQi Bancos® y mantén mayor visibilidad del flujo de efectivo de tu empresa.</a:t>
            </a:r>
            <a:endParaRPr lang="es-MX" sz="3200" dirty="0">
              <a:solidFill>
                <a:srgbClr val="0024FE"/>
              </a:solidFill>
              <a:latin typeface="SF Pro Semibold" pitchFamily="2" charset="0"/>
              <a:ea typeface="SF Pro Semibold" pitchFamily="2" charset="0"/>
              <a:cs typeface="SF Pro Semibold" pitchFamily="2" charset="0"/>
            </a:endParaRPr>
          </a:p>
        </p:txBody>
      </p:sp>
      <p:sp>
        <p:nvSpPr>
          <p:cNvPr id="8" name="CuadroTexto 7">
            <a:extLst>
              <a:ext uri="{FF2B5EF4-FFF2-40B4-BE49-F238E27FC236}">
                <a16:creationId xmlns:a16="http://schemas.microsoft.com/office/drawing/2014/main" id="{B95B50EC-3573-C186-75A5-5921967B022C}"/>
              </a:ext>
            </a:extLst>
          </p:cNvPr>
          <p:cNvSpPr txBox="1"/>
          <p:nvPr/>
        </p:nvSpPr>
        <p:spPr>
          <a:xfrm>
            <a:off x="12847505" y="3279750"/>
            <a:ext cx="11261446" cy="978729"/>
          </a:xfrm>
          <a:prstGeom prst="rect">
            <a:avLst/>
          </a:prstGeom>
          <a:noFill/>
        </p:spPr>
        <p:txBody>
          <a:bodyPr wrap="square" rtlCol="0">
            <a:spAutoFit/>
          </a:bodyPr>
          <a:lstStyle/>
          <a:p>
            <a:pPr algn="ctr"/>
            <a:r>
              <a:rPr lang="es-MX" sz="3200" dirty="0">
                <a:solidFill>
                  <a:srgbClr val="0024FE"/>
                </a:solidFill>
                <a:latin typeface="SF Pro Semibold" pitchFamily="2" charset="0"/>
                <a:ea typeface="SF Pro Semibold" pitchFamily="2" charset="0"/>
                <a:cs typeface="SF Pro Semibold" pitchFamily="2" charset="0"/>
              </a:rPr>
              <a:t>Navega entre los reportes para conocer el origen y destino de cada documento bancario, así como su afectación en saldos.</a:t>
            </a:r>
          </a:p>
        </p:txBody>
      </p:sp>
      <p:pic>
        <p:nvPicPr>
          <p:cNvPr id="10" name="Imagen 9">
            <a:extLst>
              <a:ext uri="{FF2B5EF4-FFF2-40B4-BE49-F238E27FC236}">
                <a16:creationId xmlns:a16="http://schemas.microsoft.com/office/drawing/2014/main" id="{70A2E409-0741-2D5E-477D-39C1A34DB5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7721" y="5417566"/>
            <a:ext cx="10602587" cy="5743069"/>
          </a:xfrm>
          <a:prstGeom prst="rect">
            <a:avLst/>
          </a:prstGeom>
          <a:solidFill>
            <a:srgbClr val="FFFFFF">
              <a:shade val="85000"/>
            </a:srgbClr>
          </a:solidFill>
          <a:ln w="190500" cap="rnd">
            <a:noFill/>
          </a:ln>
          <a:effectLst/>
          <a:scene3d>
            <a:camera prst="orthographicFront"/>
            <a:lightRig rig="soft" dir="t"/>
          </a:scene3d>
          <a:sp3d contourW="12700" prstMaterial="matte">
            <a:contourClr>
              <a:srgbClr val="C0C0C0"/>
            </a:contourClr>
          </a:sp3d>
        </p:spPr>
      </p:pic>
      <p:grpSp>
        <p:nvGrpSpPr>
          <p:cNvPr id="16" name="Grupo 15">
            <a:extLst>
              <a:ext uri="{FF2B5EF4-FFF2-40B4-BE49-F238E27FC236}">
                <a16:creationId xmlns:a16="http://schemas.microsoft.com/office/drawing/2014/main" id="{649D2AF0-E51C-A767-A802-38057E8D2A9C}"/>
              </a:ext>
            </a:extLst>
          </p:cNvPr>
          <p:cNvGrpSpPr/>
          <p:nvPr/>
        </p:nvGrpSpPr>
        <p:grpSpPr>
          <a:xfrm>
            <a:off x="11916629" y="5146620"/>
            <a:ext cx="12192322" cy="6284960"/>
            <a:chOff x="14123175" y="5835354"/>
            <a:chExt cx="6412743" cy="3305673"/>
          </a:xfrm>
          <a:scene3d>
            <a:camera prst="orthographicFront"/>
            <a:lightRig rig="threePt" dir="t"/>
          </a:scene3d>
        </p:grpSpPr>
        <p:pic>
          <p:nvPicPr>
            <p:cNvPr id="11" name="Imagen 10">
              <a:extLst>
                <a:ext uri="{FF2B5EF4-FFF2-40B4-BE49-F238E27FC236}">
                  <a16:creationId xmlns:a16="http://schemas.microsoft.com/office/drawing/2014/main" id="{D3D4AAD5-4EF7-2C7F-DF8B-1F200957E7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23175" y="6585402"/>
              <a:ext cx="4646308" cy="2522005"/>
            </a:xfrm>
            <a:prstGeom prst="rect">
              <a:avLst/>
            </a:prstGeom>
            <a:solidFill>
              <a:srgbClr val="FFFFFF">
                <a:shade val="85000"/>
              </a:srgbClr>
            </a:solidFill>
            <a:ln w="190500" cap="rnd">
              <a:noFill/>
            </a:ln>
            <a:effectLst/>
            <a:sp3d contourW="12700" prstMaterial="matte">
              <a:contourClr>
                <a:srgbClr val="C0C0C0"/>
              </a:contourClr>
            </a:sp3d>
          </p:spPr>
        </p:pic>
        <p:pic>
          <p:nvPicPr>
            <p:cNvPr id="14" name="Imagen 13">
              <a:extLst>
                <a:ext uri="{FF2B5EF4-FFF2-40B4-BE49-F238E27FC236}">
                  <a16:creationId xmlns:a16="http://schemas.microsoft.com/office/drawing/2014/main" id="{6E93DF4D-5BC0-7571-D301-E3689FCA29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083196" y="5835354"/>
              <a:ext cx="4150354" cy="2901873"/>
            </a:xfrm>
            <a:prstGeom prst="rect">
              <a:avLst/>
            </a:prstGeom>
            <a:solidFill>
              <a:srgbClr val="FFFFFF">
                <a:shade val="85000"/>
              </a:srgbClr>
            </a:solidFill>
            <a:ln w="190500" cap="rnd">
              <a:noFill/>
            </a:ln>
            <a:effectLst/>
            <a:sp3d contourW="12700" prstMaterial="matte">
              <a:contourClr>
                <a:srgbClr val="C0C0C0"/>
              </a:contourClr>
            </a:sp3d>
          </p:spPr>
        </p:pic>
        <p:pic>
          <p:nvPicPr>
            <p:cNvPr id="15" name="Imagen 14">
              <a:extLst>
                <a:ext uri="{FF2B5EF4-FFF2-40B4-BE49-F238E27FC236}">
                  <a16:creationId xmlns:a16="http://schemas.microsoft.com/office/drawing/2014/main" id="{3C84F7C8-CCEE-CE90-08C8-B58D2F47647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559631" y="6385425"/>
              <a:ext cx="3976287" cy="2755602"/>
            </a:xfrm>
            <a:prstGeom prst="rect">
              <a:avLst/>
            </a:prstGeom>
            <a:solidFill>
              <a:srgbClr val="FFFFFF">
                <a:shade val="85000"/>
              </a:srgbClr>
            </a:solidFill>
            <a:ln w="190500" cap="rnd">
              <a:noFill/>
            </a:ln>
            <a:effectLst/>
            <a:sp3d contourW="12700" prstMaterial="matte">
              <a:contourClr>
                <a:srgbClr val="C0C0C0"/>
              </a:contourClr>
            </a:sp3d>
          </p:spPr>
        </p:pic>
      </p:grpSp>
    </p:spTree>
    <p:extLst>
      <p:ext uri="{BB962C8B-B14F-4D97-AF65-F5344CB8AC3E}">
        <p14:creationId xmlns:p14="http://schemas.microsoft.com/office/powerpoint/2010/main" val="153250416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99CA3-3946-5E21-00EB-F87B2B166D0A}"/>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1B425351-5015-4CF9-5B3E-751A67EE546B}"/>
              </a:ext>
            </a:extLst>
          </p:cNvPr>
          <p:cNvPicPr>
            <a:picLocks noChangeAspect="1"/>
          </p:cNvPicPr>
          <p:nvPr/>
        </p:nvPicPr>
        <p:blipFill>
          <a:blip r:embed="rId2"/>
          <a:stretch>
            <a:fillRect/>
          </a:stretch>
        </p:blipFill>
        <p:spPr>
          <a:xfrm>
            <a:off x="-151142" y="-426745"/>
            <a:ext cx="25165477" cy="14155581"/>
          </a:xfrm>
          <a:prstGeom prst="rect">
            <a:avLst/>
          </a:prstGeom>
        </p:spPr>
      </p:pic>
      <p:pic>
        <p:nvPicPr>
          <p:cNvPr id="3" name="Imagen 2">
            <a:extLst>
              <a:ext uri="{FF2B5EF4-FFF2-40B4-BE49-F238E27FC236}">
                <a16:creationId xmlns:a16="http://schemas.microsoft.com/office/drawing/2014/main" id="{A83A35CB-BE00-D936-A797-4ECC1EDA2204}"/>
              </a:ext>
            </a:extLst>
          </p:cNvPr>
          <p:cNvPicPr>
            <a:picLocks noChangeAspect="1"/>
          </p:cNvPicPr>
          <p:nvPr/>
        </p:nvPicPr>
        <p:blipFill>
          <a:blip r:embed="rId3"/>
          <a:stretch>
            <a:fillRect/>
          </a:stretch>
        </p:blipFill>
        <p:spPr>
          <a:xfrm rot="3499735" flipH="1">
            <a:off x="6337736" y="-6372722"/>
            <a:ext cx="25675072" cy="23528859"/>
          </a:xfrm>
          <a:prstGeom prst="rect">
            <a:avLst/>
          </a:prstGeom>
        </p:spPr>
      </p:pic>
      <p:pic>
        <p:nvPicPr>
          <p:cNvPr id="4" name="Imagen 3">
            <a:extLst>
              <a:ext uri="{FF2B5EF4-FFF2-40B4-BE49-F238E27FC236}">
                <a16:creationId xmlns:a16="http://schemas.microsoft.com/office/drawing/2014/main" id="{FB913E2D-5DA8-B990-AAE7-5E96F55F5D68}"/>
              </a:ext>
            </a:extLst>
          </p:cNvPr>
          <p:cNvPicPr>
            <a:picLocks noChangeAspect="1"/>
          </p:cNvPicPr>
          <p:nvPr/>
        </p:nvPicPr>
        <p:blipFill>
          <a:blip r:embed="rId3"/>
          <a:stretch>
            <a:fillRect/>
          </a:stretch>
        </p:blipFill>
        <p:spPr>
          <a:xfrm rot="2060768" flipH="1">
            <a:off x="-12758845" y="376170"/>
            <a:ext cx="25675072" cy="23528859"/>
          </a:xfrm>
          <a:prstGeom prst="rect">
            <a:avLst/>
          </a:prstGeom>
        </p:spPr>
      </p:pic>
      <p:sp>
        <p:nvSpPr>
          <p:cNvPr id="5" name="Rectángulo redondeado 4">
            <a:extLst>
              <a:ext uri="{FF2B5EF4-FFF2-40B4-BE49-F238E27FC236}">
                <a16:creationId xmlns:a16="http://schemas.microsoft.com/office/drawing/2014/main" id="{364AF3D5-CEDC-03B7-6E48-4DD2003DBBDF}"/>
              </a:ext>
            </a:extLst>
          </p:cNvPr>
          <p:cNvSpPr/>
          <p:nvPr/>
        </p:nvSpPr>
        <p:spPr>
          <a:xfrm>
            <a:off x="504363" y="1647398"/>
            <a:ext cx="23854465" cy="14155580"/>
          </a:xfrm>
          <a:prstGeom prst="roundRect">
            <a:avLst>
              <a:gd name="adj" fmla="val 842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CuadroTexto 5">
            <a:extLst>
              <a:ext uri="{FF2B5EF4-FFF2-40B4-BE49-F238E27FC236}">
                <a16:creationId xmlns:a16="http://schemas.microsoft.com/office/drawing/2014/main" id="{B975271C-3678-B893-F842-4647DC7C03C8}"/>
              </a:ext>
            </a:extLst>
          </p:cNvPr>
          <p:cNvSpPr txBox="1"/>
          <p:nvPr/>
        </p:nvSpPr>
        <p:spPr>
          <a:xfrm>
            <a:off x="1357745" y="357113"/>
            <a:ext cx="22250400" cy="1006429"/>
          </a:xfrm>
          <a:prstGeom prst="rect">
            <a:avLst/>
          </a:prstGeom>
          <a:noFill/>
        </p:spPr>
        <p:txBody>
          <a:bodyPr wrap="square" rtlCol="0">
            <a:spAutoFit/>
          </a:bodyPr>
          <a:lstStyle/>
          <a:p>
            <a:r>
              <a:rPr lang="es-MX" sz="6600" b="1" dirty="0">
                <a:solidFill>
                  <a:schemeClr val="bg1"/>
                </a:solidFill>
                <a:latin typeface="SF Pro Heavy" pitchFamily="2" charset="0"/>
                <a:ea typeface="SF Pro Heavy" pitchFamily="2" charset="0"/>
                <a:cs typeface="SF Pro Heavy" pitchFamily="2" charset="0"/>
              </a:rPr>
              <a:t>Concilia cuentas por cobrar con catálogos y reportes</a:t>
            </a:r>
          </a:p>
        </p:txBody>
      </p:sp>
      <p:sp>
        <p:nvSpPr>
          <p:cNvPr id="9" name="CuadroTexto 8">
            <a:extLst>
              <a:ext uri="{FF2B5EF4-FFF2-40B4-BE49-F238E27FC236}">
                <a16:creationId xmlns:a16="http://schemas.microsoft.com/office/drawing/2014/main" id="{1B5264C7-9FAF-B1CF-0D7F-FDFAAD0C3D4B}"/>
              </a:ext>
            </a:extLst>
          </p:cNvPr>
          <p:cNvSpPr txBox="1"/>
          <p:nvPr/>
        </p:nvSpPr>
        <p:spPr>
          <a:xfrm>
            <a:off x="867721" y="12823356"/>
            <a:ext cx="23127747" cy="535531"/>
          </a:xfrm>
          <a:prstGeom prst="rect">
            <a:avLst/>
          </a:prstGeom>
          <a:noFill/>
        </p:spPr>
        <p:txBody>
          <a:bodyPr wrap="square" rtlCol="0">
            <a:spAutoFit/>
          </a:bodyPr>
          <a:lstStyle/>
          <a:p>
            <a:pPr algn="ctr"/>
            <a:r>
              <a:rPr lang="es-MX" sz="1600" dirty="0">
                <a:solidFill>
                  <a:schemeClr val="bg2">
                    <a:lumMod val="50000"/>
                  </a:schemeClr>
                </a:solidFill>
                <a:latin typeface="SF Pro Light" pitchFamily="2" charset="0"/>
                <a:ea typeface="SF Pro Light" pitchFamily="2" charset="0"/>
                <a:cs typeface="SF Pro Light" pitchFamily="2" charset="0"/>
              </a:rPr>
              <a:t>Cualquier modificación del material original de CONTPAQi® entregado al Distribuidor será responsabilidad exclusiva del propio Distribuidor. Se recomienda mantener la información íntegra tal como se ha proporcionado para asegurar la coherencia y precisión de la información, tanto de la empresa como de sus productos y servicios. Los cambios realizados por los mismos Distribuidores que afecten la veracidad de la información estarán fuera de ser responsabilidad de CONTPAQi®. </a:t>
            </a:r>
          </a:p>
        </p:txBody>
      </p:sp>
      <p:sp>
        <p:nvSpPr>
          <p:cNvPr id="7" name="CuadroTexto 6">
            <a:extLst>
              <a:ext uri="{FF2B5EF4-FFF2-40B4-BE49-F238E27FC236}">
                <a16:creationId xmlns:a16="http://schemas.microsoft.com/office/drawing/2014/main" id="{2E7F15CA-B074-56D7-256A-93D1BE53F264}"/>
              </a:ext>
            </a:extLst>
          </p:cNvPr>
          <p:cNvSpPr txBox="1"/>
          <p:nvPr/>
        </p:nvSpPr>
        <p:spPr>
          <a:xfrm>
            <a:off x="504363" y="2434847"/>
            <a:ext cx="10602587" cy="1434239"/>
          </a:xfrm>
          <a:prstGeom prst="rect">
            <a:avLst/>
          </a:prstGeom>
          <a:noFill/>
        </p:spPr>
        <p:txBody>
          <a:bodyPr wrap="square" rtlCol="0">
            <a:spAutoFit/>
          </a:bodyPr>
          <a:lstStyle/>
          <a:p>
            <a:pPr algn="ctr"/>
            <a:r>
              <a:rPr lang="es-MX" sz="3200" dirty="0">
                <a:solidFill>
                  <a:srgbClr val="0024FE"/>
                </a:solidFill>
                <a:latin typeface="SF Pro Semibold" pitchFamily="2" charset="0"/>
                <a:ea typeface="SF Pro Semibold" pitchFamily="2" charset="0"/>
                <a:cs typeface="SF Pro Semibold" pitchFamily="2" charset="0"/>
              </a:rPr>
              <a:t>Consulta y descarga la conciliación bancaria con movimientos del banco de tu preferencia y reduce tiempos operativos y errores manuales.</a:t>
            </a:r>
            <a:endParaRPr lang="es-MX" sz="3200" dirty="0">
              <a:solidFill>
                <a:srgbClr val="0024FE"/>
              </a:solidFill>
              <a:latin typeface="SF Pro Semibold" pitchFamily="2" charset="0"/>
              <a:ea typeface="SF Pro Semibold" pitchFamily="2" charset="0"/>
              <a:cs typeface="SF Pro Semibold" pitchFamily="2" charset="0"/>
            </a:endParaRPr>
          </a:p>
        </p:txBody>
      </p:sp>
      <p:sp>
        <p:nvSpPr>
          <p:cNvPr id="8" name="CuadroTexto 7">
            <a:extLst>
              <a:ext uri="{FF2B5EF4-FFF2-40B4-BE49-F238E27FC236}">
                <a16:creationId xmlns:a16="http://schemas.microsoft.com/office/drawing/2014/main" id="{1A6AE0B5-5527-9AE1-9D06-C7FEC0E41A2E}"/>
              </a:ext>
            </a:extLst>
          </p:cNvPr>
          <p:cNvSpPr txBox="1"/>
          <p:nvPr/>
        </p:nvSpPr>
        <p:spPr>
          <a:xfrm>
            <a:off x="13346268" y="2455331"/>
            <a:ext cx="10261877" cy="991041"/>
          </a:xfrm>
          <a:prstGeom prst="rect">
            <a:avLst/>
          </a:prstGeom>
          <a:noFill/>
        </p:spPr>
        <p:txBody>
          <a:bodyPr wrap="square" rtlCol="0">
            <a:spAutoFit/>
          </a:bodyPr>
          <a:lstStyle/>
          <a:p>
            <a:pPr algn="ctr"/>
            <a:r>
              <a:rPr lang="es-MX" sz="3200" dirty="0">
                <a:solidFill>
                  <a:srgbClr val="0024FE"/>
                </a:solidFill>
                <a:latin typeface="SF Pro Semibold" pitchFamily="2" charset="0"/>
                <a:ea typeface="SF Pro Semibold" pitchFamily="2" charset="0"/>
                <a:cs typeface="SF Pro Semibold" pitchFamily="2" charset="0"/>
              </a:rPr>
              <a:t>Con la interconexión con Banorte, la descarga se hace directo con el banco. </a:t>
            </a:r>
            <a:endParaRPr lang="es-MX" sz="3200" dirty="0">
              <a:solidFill>
                <a:srgbClr val="0024FE"/>
              </a:solidFill>
              <a:latin typeface="SF Pro Semibold" pitchFamily="2" charset="0"/>
              <a:ea typeface="SF Pro Semibold" pitchFamily="2" charset="0"/>
              <a:cs typeface="SF Pro Semibold" pitchFamily="2" charset="0"/>
            </a:endParaRPr>
          </a:p>
        </p:txBody>
      </p:sp>
      <p:grpSp>
        <p:nvGrpSpPr>
          <p:cNvPr id="17" name="Grupo 16">
            <a:extLst>
              <a:ext uri="{FF2B5EF4-FFF2-40B4-BE49-F238E27FC236}">
                <a16:creationId xmlns:a16="http://schemas.microsoft.com/office/drawing/2014/main" id="{4C110FF1-A755-013A-57B6-48D7D379294D}"/>
              </a:ext>
            </a:extLst>
          </p:cNvPr>
          <p:cNvGrpSpPr/>
          <p:nvPr/>
        </p:nvGrpSpPr>
        <p:grpSpPr>
          <a:xfrm>
            <a:off x="867720" y="4009394"/>
            <a:ext cx="10964062" cy="8530105"/>
            <a:chOff x="109593" y="2448751"/>
            <a:chExt cx="5075127" cy="3838834"/>
          </a:xfrm>
        </p:grpSpPr>
        <p:pic>
          <p:nvPicPr>
            <p:cNvPr id="12" name="Imagen 11">
              <a:extLst>
                <a:ext uri="{FF2B5EF4-FFF2-40B4-BE49-F238E27FC236}">
                  <a16:creationId xmlns:a16="http://schemas.microsoft.com/office/drawing/2014/main" id="{946A22B0-3800-A6A7-5F98-7795DC1B4E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593" y="2448751"/>
              <a:ext cx="3840412" cy="2082890"/>
            </a:xfrm>
            <a:prstGeom prst="rect">
              <a:avLst/>
            </a:prstGeom>
            <a:noFill/>
            <a:ln w="190500" cap="rnd">
              <a:noFill/>
            </a:ln>
            <a:effectLst/>
            <a:scene3d>
              <a:camera prst="orthographicFront"/>
              <a:lightRig rig="soft" dir="t"/>
            </a:scene3d>
            <a:sp3d contourW="12700" prstMaterial="matte">
              <a:contourClr>
                <a:srgbClr val="C0C0C0"/>
              </a:contourClr>
            </a:sp3d>
          </p:spPr>
        </p:pic>
        <p:pic>
          <p:nvPicPr>
            <p:cNvPr id="13" name="Imagen 12">
              <a:extLst>
                <a:ext uri="{FF2B5EF4-FFF2-40B4-BE49-F238E27FC236}">
                  <a16:creationId xmlns:a16="http://schemas.microsoft.com/office/drawing/2014/main" id="{64C83114-B693-2AA3-8946-C01E8146D5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1711" y="3944685"/>
              <a:ext cx="4333009" cy="2342900"/>
            </a:xfrm>
            <a:prstGeom prst="rect">
              <a:avLst/>
            </a:prstGeom>
            <a:noFill/>
            <a:ln w="190500" cap="rnd">
              <a:noFill/>
            </a:ln>
            <a:effectLst/>
            <a:scene3d>
              <a:camera prst="orthographicFront"/>
              <a:lightRig rig="soft" dir="t"/>
            </a:scene3d>
            <a:sp3d contourW="12700" prstMaterial="matte">
              <a:contourClr>
                <a:srgbClr val="C0C0C0"/>
              </a:contourClr>
            </a:sp3d>
          </p:spPr>
        </p:pic>
      </p:grpSp>
      <p:pic>
        <p:nvPicPr>
          <p:cNvPr id="18" name="Imagen 17">
            <a:extLst>
              <a:ext uri="{FF2B5EF4-FFF2-40B4-BE49-F238E27FC236}">
                <a16:creationId xmlns:a16="http://schemas.microsoft.com/office/drawing/2014/main" id="{0A046249-D0F2-C07D-AE86-AE3B4492DF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896635" y="4689831"/>
            <a:ext cx="10863525" cy="5884408"/>
          </a:xfrm>
          <a:prstGeom prst="rect">
            <a:avLst/>
          </a:prstGeom>
          <a:solidFill>
            <a:srgbClr val="FFFFFF">
              <a:shade val="85000"/>
            </a:srgbClr>
          </a:solidFill>
          <a:ln w="190500" cap="rnd">
            <a:noFill/>
          </a:ln>
          <a:effectLst/>
          <a:scene3d>
            <a:camera prst="orthographicFront"/>
            <a:lightRig rig="soft" dir="t"/>
          </a:scene3d>
          <a:sp3d contourW="12700" prstMaterial="matte">
            <a:contourClr>
              <a:srgbClr val="C0C0C0"/>
            </a:contourClr>
          </a:sp3d>
        </p:spPr>
      </p:pic>
    </p:spTree>
    <p:extLst>
      <p:ext uri="{BB962C8B-B14F-4D97-AF65-F5344CB8AC3E}">
        <p14:creationId xmlns:p14="http://schemas.microsoft.com/office/powerpoint/2010/main" val="100695723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69CBD-869E-F032-147A-A6CB29526F1F}"/>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D2CF9706-2582-BB2D-B612-D13C2FC3D400}"/>
              </a:ext>
            </a:extLst>
          </p:cNvPr>
          <p:cNvPicPr>
            <a:picLocks noChangeAspect="1"/>
          </p:cNvPicPr>
          <p:nvPr/>
        </p:nvPicPr>
        <p:blipFill>
          <a:blip r:embed="rId2"/>
          <a:stretch>
            <a:fillRect/>
          </a:stretch>
        </p:blipFill>
        <p:spPr>
          <a:xfrm>
            <a:off x="-151142" y="-426745"/>
            <a:ext cx="25165477" cy="14155581"/>
          </a:xfrm>
          <a:prstGeom prst="rect">
            <a:avLst/>
          </a:prstGeom>
        </p:spPr>
      </p:pic>
      <p:pic>
        <p:nvPicPr>
          <p:cNvPr id="3" name="Imagen 2">
            <a:extLst>
              <a:ext uri="{FF2B5EF4-FFF2-40B4-BE49-F238E27FC236}">
                <a16:creationId xmlns:a16="http://schemas.microsoft.com/office/drawing/2014/main" id="{2C93C0D5-5821-7295-7243-14FD7D937FA5}"/>
              </a:ext>
            </a:extLst>
          </p:cNvPr>
          <p:cNvPicPr>
            <a:picLocks noChangeAspect="1"/>
          </p:cNvPicPr>
          <p:nvPr/>
        </p:nvPicPr>
        <p:blipFill>
          <a:blip r:embed="rId3"/>
          <a:stretch>
            <a:fillRect/>
          </a:stretch>
        </p:blipFill>
        <p:spPr>
          <a:xfrm rot="3499735" flipH="1">
            <a:off x="6337736" y="-6372722"/>
            <a:ext cx="25675072" cy="23528859"/>
          </a:xfrm>
          <a:prstGeom prst="rect">
            <a:avLst/>
          </a:prstGeom>
        </p:spPr>
      </p:pic>
      <p:pic>
        <p:nvPicPr>
          <p:cNvPr id="4" name="Imagen 3">
            <a:extLst>
              <a:ext uri="{FF2B5EF4-FFF2-40B4-BE49-F238E27FC236}">
                <a16:creationId xmlns:a16="http://schemas.microsoft.com/office/drawing/2014/main" id="{F2397307-91B1-5CD5-29B0-93E7AC32AF20}"/>
              </a:ext>
            </a:extLst>
          </p:cNvPr>
          <p:cNvPicPr>
            <a:picLocks noChangeAspect="1"/>
          </p:cNvPicPr>
          <p:nvPr/>
        </p:nvPicPr>
        <p:blipFill>
          <a:blip r:embed="rId3"/>
          <a:stretch>
            <a:fillRect/>
          </a:stretch>
        </p:blipFill>
        <p:spPr>
          <a:xfrm rot="2060768" flipH="1">
            <a:off x="-12758845" y="376170"/>
            <a:ext cx="25675072" cy="23528859"/>
          </a:xfrm>
          <a:prstGeom prst="rect">
            <a:avLst/>
          </a:prstGeom>
        </p:spPr>
      </p:pic>
      <p:sp>
        <p:nvSpPr>
          <p:cNvPr id="5" name="Rectángulo redondeado 4">
            <a:extLst>
              <a:ext uri="{FF2B5EF4-FFF2-40B4-BE49-F238E27FC236}">
                <a16:creationId xmlns:a16="http://schemas.microsoft.com/office/drawing/2014/main" id="{732D88BE-A9A7-80BC-421F-28FEF904D36F}"/>
              </a:ext>
            </a:extLst>
          </p:cNvPr>
          <p:cNvSpPr/>
          <p:nvPr/>
        </p:nvSpPr>
        <p:spPr>
          <a:xfrm>
            <a:off x="504363" y="2172792"/>
            <a:ext cx="23854465" cy="13630186"/>
          </a:xfrm>
          <a:prstGeom prst="roundRect">
            <a:avLst>
              <a:gd name="adj" fmla="val 842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CuadroTexto 5">
            <a:extLst>
              <a:ext uri="{FF2B5EF4-FFF2-40B4-BE49-F238E27FC236}">
                <a16:creationId xmlns:a16="http://schemas.microsoft.com/office/drawing/2014/main" id="{2999413D-2E6C-1298-AC36-98C775D378DF}"/>
              </a:ext>
            </a:extLst>
          </p:cNvPr>
          <p:cNvSpPr txBox="1"/>
          <p:nvPr/>
        </p:nvSpPr>
        <p:spPr>
          <a:xfrm>
            <a:off x="1306394" y="510311"/>
            <a:ext cx="22250400" cy="1031821"/>
          </a:xfrm>
          <a:prstGeom prst="rect">
            <a:avLst/>
          </a:prstGeom>
          <a:noFill/>
        </p:spPr>
        <p:txBody>
          <a:bodyPr wrap="square" rtlCol="0">
            <a:spAutoFit/>
          </a:bodyPr>
          <a:lstStyle/>
          <a:p>
            <a:pPr algn="ctr"/>
            <a:r>
              <a:rPr lang="es-MX" sz="6600" dirty="0">
                <a:solidFill>
                  <a:schemeClr val="bg1"/>
                </a:solidFill>
                <a:latin typeface="SF Pro Heavy" pitchFamily="2" charset="0"/>
                <a:ea typeface="SF Pro Heavy" pitchFamily="2" charset="0"/>
                <a:cs typeface="SF Pro Heavy" pitchFamily="2" charset="0"/>
              </a:rPr>
              <a:t>Pronostica la situación financiera de tu empresa</a:t>
            </a:r>
          </a:p>
        </p:txBody>
      </p:sp>
      <p:sp>
        <p:nvSpPr>
          <p:cNvPr id="9" name="CuadroTexto 8">
            <a:extLst>
              <a:ext uri="{FF2B5EF4-FFF2-40B4-BE49-F238E27FC236}">
                <a16:creationId xmlns:a16="http://schemas.microsoft.com/office/drawing/2014/main" id="{76B147EE-3FE4-42D6-9C9C-89C4302DB476}"/>
              </a:ext>
            </a:extLst>
          </p:cNvPr>
          <p:cNvSpPr txBox="1"/>
          <p:nvPr/>
        </p:nvSpPr>
        <p:spPr>
          <a:xfrm>
            <a:off x="867721" y="12823356"/>
            <a:ext cx="23127747" cy="535531"/>
          </a:xfrm>
          <a:prstGeom prst="rect">
            <a:avLst/>
          </a:prstGeom>
          <a:noFill/>
        </p:spPr>
        <p:txBody>
          <a:bodyPr wrap="square" rtlCol="0">
            <a:spAutoFit/>
          </a:bodyPr>
          <a:lstStyle/>
          <a:p>
            <a:pPr algn="ctr"/>
            <a:r>
              <a:rPr lang="es-MX" sz="1600" dirty="0">
                <a:solidFill>
                  <a:schemeClr val="bg2">
                    <a:lumMod val="50000"/>
                  </a:schemeClr>
                </a:solidFill>
                <a:latin typeface="SF Pro Light" pitchFamily="2" charset="0"/>
                <a:ea typeface="SF Pro Light" pitchFamily="2" charset="0"/>
                <a:cs typeface="SF Pro Light" pitchFamily="2" charset="0"/>
              </a:rPr>
              <a:t>Cualquier modificación del material original de CONTPAQi® entregado al Distribuidor será responsabilidad exclusiva del propio Distribuidor. Se recomienda mantener la información íntegra tal como se ha proporcionado para asegurar la coherencia y precisión de la información, tanto de la empresa como de sus productos y servicios. Los cambios realizados por los mismos Distribuidores que afecten la veracidad de la información estarán fuera de ser responsabilidad de CONTPAQi®. </a:t>
            </a:r>
          </a:p>
        </p:txBody>
      </p:sp>
      <p:sp>
        <p:nvSpPr>
          <p:cNvPr id="7" name="CuadroTexto 6">
            <a:extLst>
              <a:ext uri="{FF2B5EF4-FFF2-40B4-BE49-F238E27FC236}">
                <a16:creationId xmlns:a16="http://schemas.microsoft.com/office/drawing/2014/main" id="{BD4B7D63-D882-7D4E-28CF-6023266D9AA8}"/>
              </a:ext>
            </a:extLst>
          </p:cNvPr>
          <p:cNvSpPr txBox="1"/>
          <p:nvPr/>
        </p:nvSpPr>
        <p:spPr>
          <a:xfrm>
            <a:off x="738209" y="3048120"/>
            <a:ext cx="10602587" cy="1434239"/>
          </a:xfrm>
          <a:prstGeom prst="rect">
            <a:avLst/>
          </a:prstGeom>
          <a:noFill/>
        </p:spPr>
        <p:txBody>
          <a:bodyPr wrap="square" rtlCol="0">
            <a:spAutoFit/>
          </a:bodyPr>
          <a:lstStyle/>
          <a:p>
            <a:pPr algn="ctr"/>
            <a:r>
              <a:rPr lang="es-MX" sz="3200" dirty="0">
                <a:solidFill>
                  <a:srgbClr val="0024FE"/>
                </a:solidFill>
                <a:latin typeface="SF Pro Semibold" pitchFamily="2" charset="0"/>
                <a:ea typeface="SF Pro Semibold" pitchFamily="2" charset="0"/>
                <a:cs typeface="SF Pro Semibold" pitchFamily="2" charset="0"/>
              </a:rPr>
              <a:t>Con el calendario financiero, tendrás visión general de todos los movimientos bancarios y además podrás hacer proyecciones de tus gastos e ingresos</a:t>
            </a:r>
          </a:p>
        </p:txBody>
      </p:sp>
      <p:sp>
        <p:nvSpPr>
          <p:cNvPr id="8" name="CuadroTexto 7">
            <a:extLst>
              <a:ext uri="{FF2B5EF4-FFF2-40B4-BE49-F238E27FC236}">
                <a16:creationId xmlns:a16="http://schemas.microsoft.com/office/drawing/2014/main" id="{C7629D3F-C067-6D2D-462A-A2F500E45B2A}"/>
              </a:ext>
            </a:extLst>
          </p:cNvPr>
          <p:cNvSpPr txBox="1"/>
          <p:nvPr/>
        </p:nvSpPr>
        <p:spPr>
          <a:xfrm>
            <a:off x="13127148" y="3055896"/>
            <a:ext cx="10261877" cy="1434239"/>
          </a:xfrm>
          <a:prstGeom prst="rect">
            <a:avLst/>
          </a:prstGeom>
          <a:noFill/>
        </p:spPr>
        <p:txBody>
          <a:bodyPr wrap="square" rtlCol="0">
            <a:spAutoFit/>
          </a:bodyPr>
          <a:lstStyle/>
          <a:p>
            <a:pPr algn="ctr"/>
            <a:r>
              <a:rPr lang="es-MX" sz="3200" dirty="0">
                <a:solidFill>
                  <a:srgbClr val="0024FE"/>
                </a:solidFill>
                <a:latin typeface="SF Pro Semibold" pitchFamily="2" charset="0"/>
                <a:ea typeface="SF Pro Semibold" pitchFamily="2" charset="0"/>
                <a:cs typeface="SF Pro Semibold" pitchFamily="2" charset="0"/>
              </a:rPr>
              <a:t>Realiza tu planeación financiera y determina la posibilidad de pago o cobro de los movimientos y genera movimientos a partir de esto</a:t>
            </a:r>
            <a:endParaRPr lang="es-MX" sz="3200" dirty="0">
              <a:solidFill>
                <a:srgbClr val="0024FE"/>
              </a:solidFill>
              <a:latin typeface="SF Pro Semibold" pitchFamily="2" charset="0"/>
              <a:ea typeface="SF Pro Semibold" pitchFamily="2" charset="0"/>
              <a:cs typeface="SF Pro Semibold" pitchFamily="2" charset="0"/>
            </a:endParaRPr>
          </a:p>
        </p:txBody>
      </p:sp>
      <p:pic>
        <p:nvPicPr>
          <p:cNvPr id="10" name="Imagen 9">
            <a:extLst>
              <a:ext uri="{FF2B5EF4-FFF2-40B4-BE49-F238E27FC236}">
                <a16:creationId xmlns:a16="http://schemas.microsoft.com/office/drawing/2014/main" id="{B2C9086A-60B6-66DF-BD52-00B867AF1F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27148" y="4934418"/>
            <a:ext cx="10700116" cy="5814796"/>
          </a:xfrm>
          <a:prstGeom prst="rect">
            <a:avLst/>
          </a:prstGeom>
          <a:solidFill>
            <a:srgbClr val="FFFFFF">
              <a:shade val="85000"/>
            </a:srgbClr>
          </a:solidFill>
          <a:ln w="190500" cap="rnd">
            <a:noFill/>
          </a:ln>
          <a:effectLst/>
          <a:scene3d>
            <a:camera prst="orthographicFront"/>
            <a:lightRig rig="soft" dir="t"/>
          </a:scene3d>
          <a:sp3d contourW="12700" prstMaterial="matte">
            <a:contourClr>
              <a:srgbClr val="C0C0C0"/>
            </a:contourClr>
          </a:sp3d>
        </p:spPr>
      </p:pic>
      <p:pic>
        <p:nvPicPr>
          <p:cNvPr id="11" name="Imagen 10">
            <a:extLst>
              <a:ext uri="{FF2B5EF4-FFF2-40B4-BE49-F238E27FC236}">
                <a16:creationId xmlns:a16="http://schemas.microsoft.com/office/drawing/2014/main" id="{FAF91F21-6910-7391-2700-ABE46473B8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154" y="5015751"/>
            <a:ext cx="10434699" cy="5652129"/>
          </a:xfrm>
          <a:prstGeom prst="rect">
            <a:avLst/>
          </a:prstGeom>
          <a:solidFill>
            <a:srgbClr val="FFFFFF">
              <a:shade val="85000"/>
            </a:srgbClr>
          </a:solidFill>
          <a:ln w="190500" cap="rnd">
            <a:noFill/>
          </a:ln>
          <a:effectLst/>
          <a:scene3d>
            <a:camera prst="orthographicFront"/>
            <a:lightRig rig="soft" dir="t"/>
          </a:scene3d>
          <a:sp3d contourW="12700" prstMaterial="matte">
            <a:contourClr>
              <a:srgbClr val="C0C0C0"/>
            </a:contourClr>
          </a:sp3d>
        </p:spPr>
      </p:pic>
      <p:sp>
        <p:nvSpPr>
          <p:cNvPr id="15" name="CuadroTexto 14">
            <a:extLst>
              <a:ext uri="{FF2B5EF4-FFF2-40B4-BE49-F238E27FC236}">
                <a16:creationId xmlns:a16="http://schemas.microsoft.com/office/drawing/2014/main" id="{44A65FA4-CA08-B5DA-12F2-AAAFFA36E6AE}"/>
              </a:ext>
            </a:extLst>
          </p:cNvPr>
          <p:cNvSpPr txBox="1"/>
          <p:nvPr/>
        </p:nvSpPr>
        <p:spPr>
          <a:xfrm>
            <a:off x="2327564" y="11379874"/>
            <a:ext cx="19728873" cy="991041"/>
          </a:xfrm>
          <a:prstGeom prst="rect">
            <a:avLst/>
          </a:prstGeom>
          <a:noFill/>
        </p:spPr>
        <p:txBody>
          <a:bodyPr wrap="square" rtlCol="0">
            <a:spAutoFit/>
          </a:bodyPr>
          <a:lstStyle/>
          <a:p>
            <a:pPr algn="ctr"/>
            <a:r>
              <a:rPr lang="es-MX" sz="3200" dirty="0">
                <a:solidFill>
                  <a:srgbClr val="0024FE"/>
                </a:solidFill>
                <a:latin typeface="SF Pro Semibold" pitchFamily="2" charset="0"/>
                <a:ea typeface="SF Pro Semibold" pitchFamily="2" charset="0"/>
                <a:cs typeface="SF Pro Semibold" pitchFamily="2" charset="0"/>
              </a:rPr>
              <a:t>Obtén información financiera actualizada diariamente para anticipar pagos,</a:t>
            </a:r>
            <a:br>
              <a:rPr lang="es-MX" sz="3200" dirty="0">
                <a:solidFill>
                  <a:srgbClr val="0024FE"/>
                </a:solidFill>
                <a:latin typeface="SF Pro Semibold" pitchFamily="2" charset="0"/>
                <a:ea typeface="SF Pro Semibold" pitchFamily="2" charset="0"/>
                <a:cs typeface="SF Pro Semibold" pitchFamily="2" charset="0"/>
              </a:rPr>
            </a:br>
            <a:r>
              <a:rPr lang="es-MX" sz="3200" b="1" dirty="0">
                <a:solidFill>
                  <a:srgbClr val="0024FE"/>
                </a:solidFill>
                <a:latin typeface="SF Pro Heavy" pitchFamily="2" charset="0"/>
                <a:ea typeface="SF Pro Heavy" pitchFamily="2" charset="0"/>
                <a:cs typeface="SF Pro Heavy" pitchFamily="2" charset="0"/>
              </a:rPr>
              <a:t>mejorar la planeación financiera y tomar decisiones con mayor certeza.</a:t>
            </a:r>
          </a:p>
        </p:txBody>
      </p:sp>
    </p:spTree>
    <p:extLst>
      <p:ext uri="{BB962C8B-B14F-4D97-AF65-F5344CB8AC3E}">
        <p14:creationId xmlns:p14="http://schemas.microsoft.com/office/powerpoint/2010/main" val="929264125"/>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25004-E189-8EF2-AF53-1A432307AACA}"/>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F1F2FC89-AD3C-6E56-F4BE-D7C1B1B99A0A}"/>
              </a:ext>
            </a:extLst>
          </p:cNvPr>
          <p:cNvPicPr>
            <a:picLocks noChangeAspect="1"/>
          </p:cNvPicPr>
          <p:nvPr/>
        </p:nvPicPr>
        <p:blipFill>
          <a:blip r:embed="rId2"/>
          <a:stretch>
            <a:fillRect/>
          </a:stretch>
        </p:blipFill>
        <p:spPr>
          <a:xfrm>
            <a:off x="-151142" y="-426745"/>
            <a:ext cx="25165477" cy="14155581"/>
          </a:xfrm>
          <a:prstGeom prst="rect">
            <a:avLst/>
          </a:prstGeom>
        </p:spPr>
      </p:pic>
      <p:pic>
        <p:nvPicPr>
          <p:cNvPr id="3" name="Imagen 2">
            <a:extLst>
              <a:ext uri="{FF2B5EF4-FFF2-40B4-BE49-F238E27FC236}">
                <a16:creationId xmlns:a16="http://schemas.microsoft.com/office/drawing/2014/main" id="{931DCB45-6D33-A4B8-DD7F-85691B98A98B}"/>
              </a:ext>
            </a:extLst>
          </p:cNvPr>
          <p:cNvPicPr>
            <a:picLocks noChangeAspect="1"/>
          </p:cNvPicPr>
          <p:nvPr/>
        </p:nvPicPr>
        <p:blipFill>
          <a:blip r:embed="rId3"/>
          <a:stretch>
            <a:fillRect/>
          </a:stretch>
        </p:blipFill>
        <p:spPr>
          <a:xfrm rot="3499735" flipH="1">
            <a:off x="6337736" y="-6372722"/>
            <a:ext cx="25675072" cy="23528859"/>
          </a:xfrm>
          <a:prstGeom prst="rect">
            <a:avLst/>
          </a:prstGeom>
        </p:spPr>
      </p:pic>
      <p:pic>
        <p:nvPicPr>
          <p:cNvPr id="4" name="Imagen 3">
            <a:extLst>
              <a:ext uri="{FF2B5EF4-FFF2-40B4-BE49-F238E27FC236}">
                <a16:creationId xmlns:a16="http://schemas.microsoft.com/office/drawing/2014/main" id="{8BA45276-8D7A-3676-82AF-05F0C3D75BE6}"/>
              </a:ext>
            </a:extLst>
          </p:cNvPr>
          <p:cNvPicPr>
            <a:picLocks noChangeAspect="1"/>
          </p:cNvPicPr>
          <p:nvPr/>
        </p:nvPicPr>
        <p:blipFill>
          <a:blip r:embed="rId3"/>
          <a:stretch>
            <a:fillRect/>
          </a:stretch>
        </p:blipFill>
        <p:spPr>
          <a:xfrm rot="2060768" flipH="1">
            <a:off x="-12758845" y="376170"/>
            <a:ext cx="25675072" cy="23528859"/>
          </a:xfrm>
          <a:prstGeom prst="rect">
            <a:avLst/>
          </a:prstGeom>
        </p:spPr>
      </p:pic>
      <p:sp>
        <p:nvSpPr>
          <p:cNvPr id="5" name="Rectángulo redondeado 4">
            <a:extLst>
              <a:ext uri="{FF2B5EF4-FFF2-40B4-BE49-F238E27FC236}">
                <a16:creationId xmlns:a16="http://schemas.microsoft.com/office/drawing/2014/main" id="{CF16F99E-5405-08FE-AF3C-05571FF477AF}"/>
              </a:ext>
            </a:extLst>
          </p:cNvPr>
          <p:cNvSpPr/>
          <p:nvPr/>
        </p:nvSpPr>
        <p:spPr>
          <a:xfrm>
            <a:off x="504363" y="2555364"/>
            <a:ext cx="23854465" cy="13247613"/>
          </a:xfrm>
          <a:prstGeom prst="roundRect">
            <a:avLst>
              <a:gd name="adj" fmla="val 842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CuadroTexto 5">
            <a:extLst>
              <a:ext uri="{FF2B5EF4-FFF2-40B4-BE49-F238E27FC236}">
                <a16:creationId xmlns:a16="http://schemas.microsoft.com/office/drawing/2014/main" id="{EAA4D354-77D7-A24C-BCC4-37F1D3451E1B}"/>
              </a:ext>
            </a:extLst>
          </p:cNvPr>
          <p:cNvSpPr txBox="1"/>
          <p:nvPr/>
        </p:nvSpPr>
        <p:spPr>
          <a:xfrm>
            <a:off x="892563" y="69740"/>
            <a:ext cx="22717082" cy="2086725"/>
          </a:xfrm>
          <a:prstGeom prst="rect">
            <a:avLst/>
          </a:prstGeom>
          <a:noFill/>
        </p:spPr>
        <p:txBody>
          <a:bodyPr wrap="square" rtlCol="0">
            <a:spAutoFit/>
          </a:bodyPr>
          <a:lstStyle/>
          <a:p>
            <a:pPr algn="ctr"/>
            <a:r>
              <a:rPr lang="es-MX" sz="7200" b="1" dirty="0">
                <a:solidFill>
                  <a:schemeClr val="bg1"/>
                </a:solidFill>
                <a:latin typeface="SF Pro Heavy" pitchFamily="2" charset="0"/>
                <a:ea typeface="SF Pro Heavy" pitchFamily="2" charset="0"/>
                <a:cs typeface="SF Pro Heavy" pitchFamily="2" charset="0"/>
              </a:rPr>
              <a:t>Folios ilimitados sin costo adicional para la emisión y timbrado de CFDI de retenciones y pagos</a:t>
            </a:r>
          </a:p>
        </p:txBody>
      </p:sp>
      <p:sp>
        <p:nvSpPr>
          <p:cNvPr id="9" name="CuadroTexto 8">
            <a:extLst>
              <a:ext uri="{FF2B5EF4-FFF2-40B4-BE49-F238E27FC236}">
                <a16:creationId xmlns:a16="http://schemas.microsoft.com/office/drawing/2014/main" id="{9581E738-46A5-AD02-4FDB-32D38BB7E8AA}"/>
              </a:ext>
            </a:extLst>
          </p:cNvPr>
          <p:cNvSpPr txBox="1"/>
          <p:nvPr/>
        </p:nvSpPr>
        <p:spPr>
          <a:xfrm>
            <a:off x="867721" y="12823356"/>
            <a:ext cx="23127747" cy="535531"/>
          </a:xfrm>
          <a:prstGeom prst="rect">
            <a:avLst/>
          </a:prstGeom>
          <a:noFill/>
        </p:spPr>
        <p:txBody>
          <a:bodyPr wrap="square" rtlCol="0">
            <a:spAutoFit/>
          </a:bodyPr>
          <a:lstStyle/>
          <a:p>
            <a:pPr algn="ctr"/>
            <a:r>
              <a:rPr lang="es-MX" sz="1600" dirty="0">
                <a:solidFill>
                  <a:schemeClr val="bg2">
                    <a:lumMod val="50000"/>
                  </a:schemeClr>
                </a:solidFill>
                <a:latin typeface="SF Pro Light" pitchFamily="2" charset="0"/>
                <a:ea typeface="SF Pro Light" pitchFamily="2" charset="0"/>
                <a:cs typeface="SF Pro Light" pitchFamily="2" charset="0"/>
              </a:rPr>
              <a:t>Cualquier modificación del material original de CONTPAQi® entregado al Distribuidor será responsabilidad exclusiva del propio Distribuidor. Se recomienda mantener la información íntegra tal como se ha proporcionado para asegurar la coherencia y precisión de la información, tanto de la empresa como de sus productos y servicios. Los cambios realizados por los mismos Distribuidores que afecten la veracidad de la información estarán fuera de ser responsabilidad de CONTPAQi®. </a:t>
            </a:r>
          </a:p>
        </p:txBody>
      </p:sp>
      <p:sp>
        <p:nvSpPr>
          <p:cNvPr id="7" name="CuadroTexto 6">
            <a:extLst>
              <a:ext uri="{FF2B5EF4-FFF2-40B4-BE49-F238E27FC236}">
                <a16:creationId xmlns:a16="http://schemas.microsoft.com/office/drawing/2014/main" id="{223674B8-8704-7C70-45A4-696B7BE94135}"/>
              </a:ext>
            </a:extLst>
          </p:cNvPr>
          <p:cNvSpPr txBox="1"/>
          <p:nvPr/>
        </p:nvSpPr>
        <p:spPr>
          <a:xfrm>
            <a:off x="884878" y="3262118"/>
            <a:ext cx="11261446" cy="547842"/>
          </a:xfrm>
          <a:prstGeom prst="rect">
            <a:avLst/>
          </a:prstGeom>
          <a:noFill/>
        </p:spPr>
        <p:txBody>
          <a:bodyPr wrap="square" rtlCol="0">
            <a:spAutoFit/>
          </a:bodyPr>
          <a:lstStyle/>
          <a:p>
            <a:pPr algn="ctr"/>
            <a:r>
              <a:rPr lang="es-MX" sz="3200" dirty="0">
                <a:solidFill>
                  <a:srgbClr val="0024FE"/>
                </a:solidFill>
                <a:latin typeface="SF Pro Semibold" pitchFamily="2" charset="0"/>
                <a:ea typeface="SF Pro Semibold" pitchFamily="2" charset="0"/>
                <a:cs typeface="SF Pro Semibold" pitchFamily="2" charset="0"/>
              </a:rPr>
              <a:t>Emite el CFDI de timbrado de retenciones y pagos</a:t>
            </a:r>
            <a:endParaRPr lang="es-MX" sz="3200" dirty="0">
              <a:solidFill>
                <a:srgbClr val="0024FE"/>
              </a:solidFill>
              <a:latin typeface="SF Pro Semibold" pitchFamily="2" charset="0"/>
              <a:ea typeface="SF Pro Semibold" pitchFamily="2" charset="0"/>
              <a:cs typeface="SF Pro Semibold" pitchFamily="2" charset="0"/>
            </a:endParaRPr>
          </a:p>
        </p:txBody>
      </p:sp>
      <p:sp>
        <p:nvSpPr>
          <p:cNvPr id="8" name="CuadroTexto 7">
            <a:extLst>
              <a:ext uri="{FF2B5EF4-FFF2-40B4-BE49-F238E27FC236}">
                <a16:creationId xmlns:a16="http://schemas.microsoft.com/office/drawing/2014/main" id="{CF0A26AF-7FA6-1805-F7DC-69B4351F172F}"/>
              </a:ext>
            </a:extLst>
          </p:cNvPr>
          <p:cNvSpPr txBox="1"/>
          <p:nvPr/>
        </p:nvSpPr>
        <p:spPr>
          <a:xfrm>
            <a:off x="12526839" y="3314439"/>
            <a:ext cx="11261446" cy="991041"/>
          </a:xfrm>
          <a:prstGeom prst="rect">
            <a:avLst/>
          </a:prstGeom>
          <a:noFill/>
        </p:spPr>
        <p:txBody>
          <a:bodyPr wrap="square" rtlCol="0">
            <a:spAutoFit/>
          </a:bodyPr>
          <a:lstStyle/>
          <a:p>
            <a:pPr algn="ctr"/>
            <a:r>
              <a:rPr lang="es-MX" sz="3200" dirty="0">
                <a:solidFill>
                  <a:srgbClr val="0024FE"/>
                </a:solidFill>
                <a:latin typeface="SF Pro Semibold" pitchFamily="2" charset="0"/>
                <a:ea typeface="SF Pro Semibold" pitchFamily="2" charset="0"/>
                <a:cs typeface="SF Pro Semibold" pitchFamily="2" charset="0"/>
              </a:rPr>
              <a:t>Con el timbrado ilimitado no gastarás ni un peso extra por emitir tus CFDI de retenciones y pagos</a:t>
            </a:r>
            <a:endParaRPr lang="es-MX" sz="3200" dirty="0">
              <a:solidFill>
                <a:srgbClr val="0024FE"/>
              </a:solidFill>
              <a:latin typeface="SF Pro Semibold" pitchFamily="2" charset="0"/>
              <a:ea typeface="SF Pro Semibold" pitchFamily="2" charset="0"/>
              <a:cs typeface="SF Pro Semibold" pitchFamily="2" charset="0"/>
            </a:endParaRPr>
          </a:p>
        </p:txBody>
      </p:sp>
      <p:pic>
        <p:nvPicPr>
          <p:cNvPr id="12" name="Imagen 11">
            <a:extLst>
              <a:ext uri="{FF2B5EF4-FFF2-40B4-BE49-F238E27FC236}">
                <a16:creationId xmlns:a16="http://schemas.microsoft.com/office/drawing/2014/main" id="{13F6D478-C749-E2CC-7E80-417C4506D1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7721" y="5229909"/>
            <a:ext cx="11295761" cy="6118538"/>
          </a:xfrm>
          <a:prstGeom prst="rect">
            <a:avLst/>
          </a:prstGeom>
          <a:solidFill>
            <a:srgbClr val="FFFFFF">
              <a:shade val="85000"/>
            </a:srgbClr>
          </a:solidFill>
          <a:ln w="190500" cap="rnd">
            <a:noFill/>
          </a:ln>
          <a:effectLst/>
          <a:scene3d>
            <a:camera prst="orthographicFront"/>
            <a:lightRig rig="soft" dir="t"/>
          </a:scene3d>
          <a:sp3d contourW="12700" prstMaterial="matte">
            <a:contourClr>
              <a:srgbClr val="C0C0C0"/>
            </a:contourClr>
          </a:sp3d>
        </p:spPr>
      </p:pic>
      <p:pic>
        <p:nvPicPr>
          <p:cNvPr id="13" name="Imagen 12">
            <a:extLst>
              <a:ext uri="{FF2B5EF4-FFF2-40B4-BE49-F238E27FC236}">
                <a16:creationId xmlns:a16="http://schemas.microsoft.com/office/drawing/2014/main" id="{A37CD63E-CA1A-89D7-D457-B3ADE27790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04415" y="5229909"/>
            <a:ext cx="11281299" cy="6118538"/>
          </a:xfrm>
          <a:prstGeom prst="rect">
            <a:avLst/>
          </a:prstGeom>
          <a:solidFill>
            <a:srgbClr val="FFFFFF">
              <a:shade val="85000"/>
            </a:srgbClr>
          </a:solidFill>
          <a:ln w="190500" cap="rnd">
            <a:noFill/>
          </a:ln>
          <a:effectLst/>
          <a:scene3d>
            <a:camera prst="orthographicFront"/>
            <a:lightRig rig="soft" dir="t"/>
          </a:scene3d>
          <a:sp3d contourW="12700" prstMaterial="matte">
            <a:contourClr>
              <a:srgbClr val="C0C0C0"/>
            </a:contourClr>
          </a:sp3d>
        </p:spPr>
      </p:pic>
    </p:spTree>
    <p:extLst>
      <p:ext uri="{BB962C8B-B14F-4D97-AF65-F5344CB8AC3E}">
        <p14:creationId xmlns:p14="http://schemas.microsoft.com/office/powerpoint/2010/main" val="368978569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29B0A-D540-B893-FBC7-48EBF7245650}"/>
            </a:ext>
          </a:extLst>
        </p:cNvPr>
        <p:cNvGrpSpPr/>
        <p:nvPr/>
      </p:nvGrpSpPr>
      <p:grpSpPr>
        <a:xfrm>
          <a:off x="0" y="0"/>
          <a:ext cx="0" cy="0"/>
          <a:chOff x="0" y="0"/>
          <a:chExt cx="0" cy="0"/>
        </a:xfrm>
      </p:grpSpPr>
      <p:pic>
        <p:nvPicPr>
          <p:cNvPr id="189" name="Imagen" descr="Imagen">
            <a:extLst>
              <a:ext uri="{FF2B5EF4-FFF2-40B4-BE49-F238E27FC236}">
                <a16:creationId xmlns:a16="http://schemas.microsoft.com/office/drawing/2014/main" id="{ACD95C0B-118F-151D-5470-71EB40A75EDC}"/>
              </a:ext>
            </a:extLst>
          </p:cNvPr>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190" name="Imagen" descr="Imagen">
            <a:extLst>
              <a:ext uri="{FF2B5EF4-FFF2-40B4-BE49-F238E27FC236}">
                <a16:creationId xmlns:a16="http://schemas.microsoft.com/office/drawing/2014/main" id="{075AF5B4-5C60-48E6-7F51-845B453A4260}"/>
              </a:ext>
            </a:extLst>
          </p:cNvPr>
          <p:cNvPicPr>
            <a:picLocks noChangeAspect="1"/>
          </p:cNvPicPr>
          <p:nvPr/>
        </p:nvPicPr>
        <p:blipFill>
          <a:blip r:embed="rId3"/>
          <a:srcRect l="12477" r="41587" b="22156"/>
          <a:stretch>
            <a:fillRect/>
          </a:stretch>
        </p:blipFill>
        <p:spPr>
          <a:xfrm rot="16200000">
            <a:off x="6589389" y="-4085044"/>
            <a:ext cx="13984869" cy="21943369"/>
          </a:xfrm>
          <a:prstGeom prst="rect">
            <a:avLst/>
          </a:prstGeom>
          <a:ln w="12700">
            <a:miter lim="400000"/>
          </a:ln>
        </p:spPr>
      </p:pic>
      <p:sp>
        <p:nvSpPr>
          <p:cNvPr id="191" name="Qué es CONTPAQi Optimiza®">
            <a:extLst>
              <a:ext uri="{FF2B5EF4-FFF2-40B4-BE49-F238E27FC236}">
                <a16:creationId xmlns:a16="http://schemas.microsoft.com/office/drawing/2014/main" id="{5B6FD569-9CC0-F8E0-7BD2-D26BF104905A}"/>
              </a:ext>
            </a:extLst>
          </p:cNvPr>
          <p:cNvSpPr txBox="1"/>
          <p:nvPr/>
        </p:nvSpPr>
        <p:spPr>
          <a:xfrm>
            <a:off x="4841621" y="4392773"/>
            <a:ext cx="14700756" cy="27617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a:r>
              <a:rPr lang="es-MX" sz="9600" b="1" dirty="0">
                <a:solidFill>
                  <a:schemeClr val="bg1"/>
                </a:solidFill>
                <a:latin typeface="SF Pro Heavy" pitchFamily="2" charset="0"/>
                <a:ea typeface="SF Pro Heavy" pitchFamily="2" charset="0"/>
                <a:cs typeface="SF Pro Heavy" pitchFamily="2" charset="0"/>
              </a:rPr>
              <a:t>Somos los únicos que contamos con:</a:t>
            </a:r>
          </a:p>
        </p:txBody>
      </p:sp>
      <p:pic>
        <p:nvPicPr>
          <p:cNvPr id="3" name="Imagen 2">
            <a:extLst>
              <a:ext uri="{FF2B5EF4-FFF2-40B4-BE49-F238E27FC236}">
                <a16:creationId xmlns:a16="http://schemas.microsoft.com/office/drawing/2014/main" id="{5C8CA319-B035-4653-30D4-F54A05F58E22}"/>
              </a:ext>
            </a:extLst>
          </p:cNvPr>
          <p:cNvPicPr>
            <a:picLocks noChangeAspect="1"/>
          </p:cNvPicPr>
          <p:nvPr/>
        </p:nvPicPr>
        <p:blipFill>
          <a:blip r:embed="rId4">
            <a:biLevel thresh="25000"/>
          </a:blip>
          <a:stretch>
            <a:fillRect/>
          </a:stretch>
        </p:blipFill>
        <p:spPr>
          <a:xfrm>
            <a:off x="712315" y="729389"/>
            <a:ext cx="4488335" cy="670059"/>
          </a:xfrm>
          <a:prstGeom prst="rect">
            <a:avLst/>
          </a:prstGeom>
        </p:spPr>
      </p:pic>
      <p:sp>
        <p:nvSpPr>
          <p:cNvPr id="4" name="Chevron 3">
            <a:extLst>
              <a:ext uri="{FF2B5EF4-FFF2-40B4-BE49-F238E27FC236}">
                <a16:creationId xmlns:a16="http://schemas.microsoft.com/office/drawing/2014/main" id="{C57EBD12-BDB7-33E5-9C54-E9979D1EB8D9}"/>
              </a:ext>
            </a:extLst>
          </p:cNvPr>
          <p:cNvSpPr/>
          <p:nvPr/>
        </p:nvSpPr>
        <p:spPr>
          <a:xfrm rot="5400000">
            <a:off x="11568340" y="7196231"/>
            <a:ext cx="1247319" cy="2739529"/>
          </a:xfrm>
          <a:prstGeom prst="chevr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solidFill>
                <a:srgbClr val="117FFF"/>
              </a:solidFill>
            </a:endParaRPr>
          </a:p>
        </p:txBody>
      </p:sp>
    </p:spTree>
    <p:extLst>
      <p:ext uri="{BB962C8B-B14F-4D97-AF65-F5344CB8AC3E}">
        <p14:creationId xmlns:p14="http://schemas.microsoft.com/office/powerpoint/2010/main" val="2280962816"/>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 name="Imagen" descr="Imagen"/>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272" name="Imagen" descr="Imagen"/>
          <p:cNvPicPr>
            <a:picLocks noChangeAspect="1"/>
          </p:cNvPicPr>
          <p:nvPr/>
        </p:nvPicPr>
        <p:blipFill>
          <a:blip r:embed="rId3"/>
          <a:srcRect l="12477" r="41587" b="22156"/>
          <a:stretch>
            <a:fillRect/>
          </a:stretch>
        </p:blipFill>
        <p:spPr>
          <a:xfrm rot="16200000">
            <a:off x="6589389" y="-4085044"/>
            <a:ext cx="13984869" cy="21943369"/>
          </a:xfrm>
          <a:prstGeom prst="rect">
            <a:avLst/>
          </a:prstGeom>
          <a:ln w="12700">
            <a:miter lim="400000"/>
          </a:ln>
        </p:spPr>
      </p:pic>
      <p:sp>
        <p:nvSpPr>
          <p:cNvPr id="273" name="Rectángulo redondeado"/>
          <p:cNvSpPr/>
          <p:nvPr/>
        </p:nvSpPr>
        <p:spPr>
          <a:xfrm>
            <a:off x="779453" y="981305"/>
            <a:ext cx="22825094" cy="11810670"/>
          </a:xfrm>
          <a:prstGeom prst="roundRect">
            <a:avLst>
              <a:gd name="adj" fmla="val 6316"/>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74" name="Módulos de CONTPAQi Optimiza®"/>
          <p:cNvSpPr txBox="1"/>
          <p:nvPr/>
        </p:nvSpPr>
        <p:spPr>
          <a:xfrm>
            <a:off x="1785939" y="2781748"/>
            <a:ext cx="8651849" cy="7673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r>
              <a:rPr lang="es-MX" b="1" spc="75" dirty="0">
                <a:solidFill>
                  <a:srgbClr val="0024FE"/>
                </a:solidFill>
                <a:latin typeface="SF Pro Heavy" pitchFamily="2" charset="0"/>
                <a:ea typeface="SF Pro Heavy" pitchFamily="2" charset="0"/>
                <a:cs typeface="SF Pro Heavy" pitchFamily="2" charset="0"/>
              </a:rPr>
              <a:t>Tablero Fiscal (Dashboard)</a:t>
            </a:r>
          </a:p>
        </p:txBody>
      </p:sp>
      <p:grpSp>
        <p:nvGrpSpPr>
          <p:cNvPr id="2" name="Grupo 1">
            <a:extLst>
              <a:ext uri="{FF2B5EF4-FFF2-40B4-BE49-F238E27FC236}">
                <a16:creationId xmlns:a16="http://schemas.microsoft.com/office/drawing/2014/main" id="{400F3F59-BFAA-B059-FA67-4EE0C267E771}"/>
              </a:ext>
            </a:extLst>
          </p:cNvPr>
          <p:cNvGrpSpPr/>
          <p:nvPr/>
        </p:nvGrpSpPr>
        <p:grpSpPr>
          <a:xfrm>
            <a:off x="1548881" y="5103845"/>
            <a:ext cx="21032778" cy="4982548"/>
            <a:chOff x="1548882" y="5103845"/>
            <a:chExt cx="16934306" cy="4982548"/>
          </a:xfrm>
        </p:grpSpPr>
        <p:sp>
          <p:nvSpPr>
            <p:cNvPr id="276" name="Rectángulo redondeado"/>
            <p:cNvSpPr/>
            <p:nvPr/>
          </p:nvSpPr>
          <p:spPr>
            <a:xfrm>
              <a:off x="1548882" y="5103845"/>
              <a:ext cx="4132404" cy="4982548"/>
            </a:xfrm>
            <a:prstGeom prst="roundRect">
              <a:avLst>
                <a:gd name="adj" fmla="val 7031"/>
              </a:avLst>
            </a:prstGeom>
            <a:solidFill>
              <a:srgbClr val="D5D5D5">
                <a:alpha val="31785"/>
              </a:srgbClr>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77" name="Rectángulo redondeado"/>
            <p:cNvSpPr/>
            <p:nvPr/>
          </p:nvSpPr>
          <p:spPr>
            <a:xfrm>
              <a:off x="5816182" y="5103845"/>
              <a:ext cx="4132404" cy="4982548"/>
            </a:xfrm>
            <a:prstGeom prst="roundRect">
              <a:avLst>
                <a:gd name="adj" fmla="val 7031"/>
              </a:avLst>
            </a:prstGeom>
            <a:solidFill>
              <a:srgbClr val="D5D5D5">
                <a:alpha val="31785"/>
              </a:srgbClr>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78" name="Rectángulo redondeado"/>
            <p:cNvSpPr/>
            <p:nvPr/>
          </p:nvSpPr>
          <p:spPr>
            <a:xfrm>
              <a:off x="10083483" y="5103845"/>
              <a:ext cx="4132404" cy="4982548"/>
            </a:xfrm>
            <a:prstGeom prst="roundRect">
              <a:avLst>
                <a:gd name="adj" fmla="val 7031"/>
              </a:avLst>
            </a:prstGeom>
            <a:solidFill>
              <a:srgbClr val="D5D5D5">
                <a:alpha val="31785"/>
              </a:srgbClr>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79" name="Rectángulo redondeado"/>
            <p:cNvSpPr/>
            <p:nvPr/>
          </p:nvSpPr>
          <p:spPr>
            <a:xfrm>
              <a:off x="14350784" y="5103845"/>
              <a:ext cx="4132404" cy="4982548"/>
            </a:xfrm>
            <a:prstGeom prst="roundRect">
              <a:avLst>
                <a:gd name="adj" fmla="val 7031"/>
              </a:avLst>
            </a:prstGeom>
            <a:solidFill>
              <a:srgbClr val="D5D5D5">
                <a:alpha val="31785"/>
              </a:srgbClr>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grpSp>
      <p:sp>
        <p:nvSpPr>
          <p:cNvPr id="282" name="Contador independiente o freelancer en exploración:"/>
          <p:cNvSpPr txBox="1"/>
          <p:nvPr/>
        </p:nvSpPr>
        <p:spPr>
          <a:xfrm>
            <a:off x="2158745" y="6131454"/>
            <a:ext cx="3051751" cy="4308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457200">
              <a:lnSpc>
                <a:spcPct val="100000"/>
              </a:lnSpc>
              <a:spcBef>
                <a:spcPts val="0"/>
              </a:spcBef>
              <a:defRPr sz="2133">
                <a:solidFill>
                  <a:srgbClr val="5E5E5E"/>
                </a:solidFill>
                <a:latin typeface="Roboto Black"/>
                <a:ea typeface="Roboto Black"/>
                <a:cs typeface="Roboto Black"/>
                <a:sym typeface="Roboto Black"/>
              </a:defRPr>
            </a:lvl1pPr>
          </a:lstStyle>
          <a:p>
            <a:endParaRPr dirty="0"/>
          </a:p>
        </p:txBody>
      </p:sp>
      <p:sp>
        <p:nvSpPr>
          <p:cNvPr id="283" name="Busca probar una solución profesional sin compromiso. Tiene pocos clientes (de 3 hasta 20).  Van iniciando o son profesionales que trabajan solos y desean formalizar su operación controlar tiempos y entregas."/>
          <p:cNvSpPr txBox="1"/>
          <p:nvPr/>
        </p:nvSpPr>
        <p:spPr>
          <a:xfrm>
            <a:off x="1785939" y="6767100"/>
            <a:ext cx="4658420" cy="17645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457200">
              <a:lnSpc>
                <a:spcPct val="100000"/>
              </a:lnSpc>
              <a:spcBef>
                <a:spcPts val="0"/>
              </a:spcBef>
              <a:defRPr sz="2000">
                <a:solidFill>
                  <a:srgbClr val="6A6A6A"/>
                </a:solidFill>
                <a:latin typeface="Roboto"/>
                <a:ea typeface="Roboto"/>
                <a:cs typeface="Roboto"/>
                <a:sym typeface="Roboto"/>
              </a:defRPr>
            </a:lvl1pPr>
          </a:lstStyle>
          <a:p>
            <a:pPr lvl="1" indent="-285750" algn="ctr">
              <a:buClr>
                <a:srgbClr val="20BBEE"/>
              </a:buClr>
            </a:pPr>
            <a:r>
              <a:rPr lang="es-MX" sz="2400" spc="75" dirty="0">
                <a:solidFill>
                  <a:srgbClr val="767171"/>
                </a:solidFill>
                <a:latin typeface="SF Pro Semibold" pitchFamily="2" charset="0"/>
                <a:ea typeface="SF Pro Semibold" pitchFamily="2" charset="0"/>
                <a:cs typeface="SF Pro Semibold" pitchFamily="2" charset="0"/>
              </a:rPr>
              <a:t>Tablero Fiscal que ayuda a</a:t>
            </a:r>
            <a:r>
              <a:rPr lang="es-MX" sz="2400" spc="75" dirty="0">
                <a:solidFill>
                  <a:srgbClr val="767171"/>
                </a:solidFill>
                <a:latin typeface="SF Pro Semibold" pitchFamily="2" charset="0"/>
                <a:ea typeface="SF Pro Semibold" pitchFamily="2" charset="0"/>
                <a:cs typeface="SF Pro Semibold" pitchFamily="2" charset="0"/>
              </a:rPr>
              <a:t> identificar si se tienen operaciones con EDO y EFOS y te da una perspectiva similar a la que tiene el SAT de tu empresa.</a:t>
            </a:r>
          </a:p>
        </p:txBody>
      </p:sp>
      <p:sp>
        <p:nvSpPr>
          <p:cNvPr id="3" name="Busca probar una solución profesional sin compromiso. Tiene pocos clientes (de 3 hasta 20).  Van iniciando o son profesionales que trabajan solos y desean formalizar su operación controlar tiempos y entregas.">
            <a:extLst>
              <a:ext uri="{FF2B5EF4-FFF2-40B4-BE49-F238E27FC236}">
                <a16:creationId xmlns:a16="http://schemas.microsoft.com/office/drawing/2014/main" id="{7B509569-2879-30C6-3B7E-5BE8B3F3469B}"/>
              </a:ext>
            </a:extLst>
          </p:cNvPr>
          <p:cNvSpPr txBox="1"/>
          <p:nvPr/>
        </p:nvSpPr>
        <p:spPr>
          <a:xfrm>
            <a:off x="6959994" y="7261081"/>
            <a:ext cx="4658420" cy="7766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457200">
              <a:lnSpc>
                <a:spcPct val="100000"/>
              </a:lnSpc>
              <a:spcBef>
                <a:spcPts val="0"/>
              </a:spcBef>
              <a:defRPr sz="2000">
                <a:solidFill>
                  <a:srgbClr val="6A6A6A"/>
                </a:solidFill>
                <a:latin typeface="Roboto"/>
                <a:ea typeface="Roboto"/>
                <a:cs typeface="Roboto"/>
                <a:sym typeface="Roboto"/>
              </a:defRPr>
            </a:lvl1pPr>
          </a:lstStyle>
          <a:p>
            <a:pPr lvl="1" indent="-285750" algn="ctr">
              <a:buClr>
                <a:srgbClr val="20BBEE"/>
              </a:buClr>
            </a:pPr>
            <a:r>
              <a:rPr lang="es-MX" sz="2400" spc="75" dirty="0">
                <a:solidFill>
                  <a:srgbClr val="767171"/>
                </a:solidFill>
                <a:latin typeface="SF Pro Semibold" pitchFamily="2" charset="0"/>
                <a:ea typeface="SF Pro Semibold" pitchFamily="2" charset="0"/>
                <a:cs typeface="SF Pro Semibold" pitchFamily="2" charset="0"/>
              </a:rPr>
              <a:t>Información bancaria integrada al flujo contable y fiscal.</a:t>
            </a:r>
            <a:endParaRPr lang="es-MX" sz="2400" spc="75" dirty="0">
              <a:solidFill>
                <a:srgbClr val="767171"/>
              </a:solidFill>
              <a:latin typeface="SF Pro Semibold" pitchFamily="2" charset="0"/>
              <a:ea typeface="SF Pro Semibold" pitchFamily="2" charset="0"/>
              <a:cs typeface="SF Pro Semibold" pitchFamily="2" charset="0"/>
            </a:endParaRPr>
          </a:p>
        </p:txBody>
      </p:sp>
      <p:sp>
        <p:nvSpPr>
          <p:cNvPr id="4" name="Busca probar una solución profesional sin compromiso. Tiene pocos clientes (de 3 hasta 20).  Van iniciando o son profesionales que trabajan solos y desean formalizar su operación controlar tiempos y entregas.">
            <a:extLst>
              <a:ext uri="{FF2B5EF4-FFF2-40B4-BE49-F238E27FC236}">
                <a16:creationId xmlns:a16="http://schemas.microsoft.com/office/drawing/2014/main" id="{7D6418F5-913E-5844-B063-A3FC83663250}"/>
              </a:ext>
            </a:extLst>
          </p:cNvPr>
          <p:cNvSpPr txBox="1"/>
          <p:nvPr/>
        </p:nvSpPr>
        <p:spPr>
          <a:xfrm>
            <a:off x="12386433" y="7261081"/>
            <a:ext cx="4658420" cy="7766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457200">
              <a:lnSpc>
                <a:spcPct val="100000"/>
              </a:lnSpc>
              <a:spcBef>
                <a:spcPts val="0"/>
              </a:spcBef>
              <a:defRPr sz="2000">
                <a:solidFill>
                  <a:srgbClr val="6A6A6A"/>
                </a:solidFill>
                <a:latin typeface="Roboto"/>
                <a:ea typeface="Roboto"/>
                <a:cs typeface="Roboto"/>
                <a:sym typeface="Roboto"/>
              </a:defRPr>
            </a:lvl1pPr>
          </a:lstStyle>
          <a:p>
            <a:pPr lvl="1" indent="-285750" algn="ctr">
              <a:buClr>
                <a:srgbClr val="20BBEE"/>
              </a:buClr>
            </a:pPr>
            <a:r>
              <a:rPr lang="es-MX" sz="2400" spc="75" dirty="0">
                <a:solidFill>
                  <a:srgbClr val="767171"/>
                </a:solidFill>
                <a:latin typeface="SF Pro Semibold" pitchFamily="2" charset="0"/>
                <a:ea typeface="SF Pro Semibold" pitchFamily="2" charset="0"/>
                <a:cs typeface="SF Pro Semibold" pitchFamily="2" charset="0"/>
              </a:rPr>
              <a:t>Mayor visibilidad para prevenir errores y</a:t>
            </a:r>
            <a:r>
              <a:rPr lang="es-MX" sz="2400" spc="75" dirty="0">
                <a:solidFill>
                  <a:srgbClr val="767171"/>
                </a:solidFill>
                <a:latin typeface="SF Pro Semibold" pitchFamily="2" charset="0"/>
                <a:ea typeface="SF Pro Semibold" pitchFamily="2" charset="0"/>
                <a:cs typeface="SF Pro Semibold" pitchFamily="2" charset="0"/>
              </a:rPr>
              <a:t> atrasos fiscales.</a:t>
            </a:r>
          </a:p>
        </p:txBody>
      </p:sp>
      <p:sp>
        <p:nvSpPr>
          <p:cNvPr id="5" name="Busca probar una solución profesional sin compromiso. Tiene pocos clientes (de 3 hasta 20).  Van iniciando o son profesionales que trabajan solos y desean formalizar su operación controlar tiempos y entregas.">
            <a:extLst>
              <a:ext uri="{FF2B5EF4-FFF2-40B4-BE49-F238E27FC236}">
                <a16:creationId xmlns:a16="http://schemas.microsoft.com/office/drawing/2014/main" id="{D33CEE81-15D6-D644-9547-8F430FB2D109}"/>
              </a:ext>
            </a:extLst>
          </p:cNvPr>
          <p:cNvSpPr txBox="1"/>
          <p:nvPr/>
        </p:nvSpPr>
        <p:spPr>
          <a:xfrm>
            <a:off x="17889066" y="7261081"/>
            <a:ext cx="4252649" cy="7766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457200">
              <a:lnSpc>
                <a:spcPct val="100000"/>
              </a:lnSpc>
              <a:spcBef>
                <a:spcPts val="0"/>
              </a:spcBef>
              <a:defRPr sz="2000">
                <a:solidFill>
                  <a:srgbClr val="6A6A6A"/>
                </a:solidFill>
                <a:latin typeface="Roboto"/>
                <a:ea typeface="Roboto"/>
                <a:cs typeface="Roboto"/>
                <a:sym typeface="Roboto"/>
              </a:defRPr>
            </a:lvl1pPr>
          </a:lstStyle>
          <a:p>
            <a:pPr lvl="1" indent="-285750" algn="ctr">
              <a:buClr>
                <a:srgbClr val="20BBEE"/>
              </a:buClr>
            </a:pPr>
            <a:r>
              <a:rPr lang="es-MX" sz="2400" spc="75" dirty="0">
                <a:solidFill>
                  <a:srgbClr val="767171"/>
                </a:solidFill>
                <a:latin typeface="SF Pro Semibold" pitchFamily="2" charset="0"/>
                <a:ea typeface="SF Pro Semibold" pitchFamily="2" charset="0"/>
                <a:cs typeface="SF Pro Semibold" pitchFamily="2" charset="0"/>
              </a:rPr>
              <a:t>Con conexión directa con Banorte.</a:t>
            </a:r>
            <a:endParaRPr lang="es-MX" sz="2400" spc="75" dirty="0">
              <a:solidFill>
                <a:srgbClr val="767171"/>
              </a:solidFill>
              <a:latin typeface="SF Pro Semibold" pitchFamily="2" charset="0"/>
              <a:ea typeface="SF Pro Semibold" pitchFamily="2" charset="0"/>
              <a:cs typeface="SF Pro Semibold" pitchFamily="2" charset="0"/>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 name="Imagen" descr="Imagen"/>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250" name="Imagen" descr="Imagen"/>
          <p:cNvPicPr>
            <a:picLocks noChangeAspect="1"/>
          </p:cNvPicPr>
          <p:nvPr/>
        </p:nvPicPr>
        <p:blipFill>
          <a:blip r:embed="rId3"/>
          <a:srcRect l="12477" r="41587" b="22156"/>
          <a:stretch>
            <a:fillRect/>
          </a:stretch>
        </p:blipFill>
        <p:spPr>
          <a:xfrm rot="16200000">
            <a:off x="6589389" y="-4085044"/>
            <a:ext cx="13984869" cy="21943369"/>
          </a:xfrm>
          <a:prstGeom prst="rect">
            <a:avLst/>
          </a:prstGeom>
          <a:ln w="12700">
            <a:miter lim="400000"/>
          </a:ln>
        </p:spPr>
      </p:pic>
      <p:sp>
        <p:nvSpPr>
          <p:cNvPr id="251" name="Rectángulo redondeado"/>
          <p:cNvSpPr/>
          <p:nvPr/>
        </p:nvSpPr>
        <p:spPr>
          <a:xfrm>
            <a:off x="779453" y="952665"/>
            <a:ext cx="22825094" cy="11810670"/>
          </a:xfrm>
          <a:prstGeom prst="roundRect">
            <a:avLst>
              <a:gd name="adj" fmla="val 6316"/>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 name="Módulos de CONTPAQi Optimiza®">
            <a:extLst>
              <a:ext uri="{FF2B5EF4-FFF2-40B4-BE49-F238E27FC236}">
                <a16:creationId xmlns:a16="http://schemas.microsoft.com/office/drawing/2014/main" id="{C546900D-E991-439A-9553-ABD65354225F}"/>
              </a:ext>
            </a:extLst>
          </p:cNvPr>
          <p:cNvSpPr txBox="1"/>
          <p:nvPr/>
        </p:nvSpPr>
        <p:spPr>
          <a:xfrm>
            <a:off x="7050914" y="1432425"/>
            <a:ext cx="7921736" cy="10166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r>
              <a:rPr lang="es-MX" sz="6600" b="1" spc="75" dirty="0">
                <a:solidFill>
                  <a:srgbClr val="0024FE"/>
                </a:solidFill>
                <a:latin typeface="SF Pro Heavy" pitchFamily="2" charset="0"/>
                <a:ea typeface="SF Pro Heavy" pitchFamily="2" charset="0"/>
                <a:cs typeface="SF Pro Heavy" pitchFamily="2" charset="0"/>
              </a:rPr>
              <a:t>Tips de ventas</a:t>
            </a:r>
          </a:p>
        </p:txBody>
      </p:sp>
      <p:sp>
        <p:nvSpPr>
          <p:cNvPr id="5" name="Módulos de CONTPAQi Optimiza®">
            <a:extLst>
              <a:ext uri="{FF2B5EF4-FFF2-40B4-BE49-F238E27FC236}">
                <a16:creationId xmlns:a16="http://schemas.microsoft.com/office/drawing/2014/main" id="{69DA39E2-0244-2212-63D8-C066E1D5AA9C}"/>
              </a:ext>
            </a:extLst>
          </p:cNvPr>
          <p:cNvSpPr txBox="1"/>
          <p:nvPr/>
        </p:nvSpPr>
        <p:spPr>
          <a:xfrm>
            <a:off x="7050914" y="2449114"/>
            <a:ext cx="15317618" cy="7119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r>
              <a:rPr lang="es-MX" sz="4400" dirty="0">
                <a:solidFill>
                  <a:srgbClr val="0024FE"/>
                </a:solidFill>
                <a:latin typeface="SF Pro Light" pitchFamily="2" charset="0"/>
                <a:ea typeface="SF Pro Light" pitchFamily="2" charset="0"/>
                <a:cs typeface="SF Pro Light" pitchFamily="2" charset="0"/>
              </a:rPr>
              <a:t>Te recomendamos algunos puntos clave para convencer al cliente:</a:t>
            </a:r>
          </a:p>
        </p:txBody>
      </p:sp>
      <p:sp>
        <p:nvSpPr>
          <p:cNvPr id="6" name="Módulos de CONTPAQi Optimiza®">
            <a:extLst>
              <a:ext uri="{FF2B5EF4-FFF2-40B4-BE49-F238E27FC236}">
                <a16:creationId xmlns:a16="http://schemas.microsoft.com/office/drawing/2014/main" id="{9880829F-52BF-B917-659C-E235652AC29F}"/>
              </a:ext>
            </a:extLst>
          </p:cNvPr>
          <p:cNvSpPr txBox="1"/>
          <p:nvPr/>
        </p:nvSpPr>
        <p:spPr>
          <a:xfrm>
            <a:off x="6340754" y="3463552"/>
            <a:ext cx="17263793" cy="89973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marL="742950" lvl="1" indent="-285750">
              <a:lnSpc>
                <a:spcPct val="100000"/>
              </a:lnSpc>
              <a:spcBef>
                <a:spcPts val="0"/>
              </a:spcBef>
              <a:buFont typeface="Arial" panose="020B0604020202020204" pitchFamily="34" charset="0"/>
              <a:buChar char="•"/>
            </a:pPr>
            <a:r>
              <a:rPr lang="es-MX" sz="3300" dirty="0">
                <a:solidFill>
                  <a:schemeClr val="tx2"/>
                </a:solidFill>
                <a:latin typeface="SF Pro Semibold" pitchFamily="2" charset="0"/>
                <a:ea typeface="SF Pro Semibold" pitchFamily="2" charset="0"/>
                <a:cs typeface="SF Pro Semibold" pitchFamily="2" charset="0"/>
              </a:rPr>
              <a:t>Emite y timbra los CFDI de retenciones.</a:t>
            </a:r>
          </a:p>
          <a:p>
            <a:pPr marL="742950" lvl="1" indent="-285750">
              <a:lnSpc>
                <a:spcPct val="100000"/>
              </a:lnSpc>
              <a:spcBef>
                <a:spcPts val="0"/>
              </a:spcBef>
              <a:buFont typeface="Arial" panose="020B0604020202020204" pitchFamily="34" charset="0"/>
              <a:buChar char="•"/>
            </a:pPr>
            <a:r>
              <a:rPr lang="es-MX" sz="3300" dirty="0">
                <a:solidFill>
                  <a:schemeClr val="tx2"/>
                </a:solidFill>
                <a:latin typeface="SF Pro Semibold" pitchFamily="2" charset="0"/>
                <a:ea typeface="SF Pro Semibold" pitchFamily="2" charset="0"/>
                <a:cs typeface="SF Pro Semibold" pitchFamily="2" charset="0"/>
              </a:rPr>
              <a:t>Control de ingresos, egresos.</a:t>
            </a:r>
          </a:p>
          <a:p>
            <a:pPr marL="742950" lvl="1" indent="-285750">
              <a:lnSpc>
                <a:spcPct val="100000"/>
              </a:lnSpc>
              <a:spcBef>
                <a:spcPts val="0"/>
              </a:spcBef>
              <a:buFont typeface="Arial" panose="020B0604020202020204" pitchFamily="34" charset="0"/>
              <a:buChar char="•"/>
            </a:pPr>
            <a:r>
              <a:rPr lang="es-MX" sz="3300" dirty="0">
                <a:solidFill>
                  <a:schemeClr val="tx2"/>
                </a:solidFill>
                <a:latin typeface="SF Pro Semibold" pitchFamily="2" charset="0"/>
                <a:ea typeface="SF Pro Semibold" pitchFamily="2" charset="0"/>
                <a:cs typeface="SF Pro Semibold" pitchFamily="2" charset="0"/>
              </a:rPr>
              <a:t>Control flujo de efectivo.</a:t>
            </a:r>
          </a:p>
          <a:p>
            <a:pPr marL="742950" lvl="1" indent="-285750">
              <a:lnSpc>
                <a:spcPct val="100000"/>
              </a:lnSpc>
              <a:spcBef>
                <a:spcPts val="0"/>
              </a:spcBef>
              <a:buFont typeface="Arial" panose="020B0604020202020204" pitchFamily="34" charset="0"/>
              <a:buChar char="•"/>
            </a:pPr>
            <a:r>
              <a:rPr lang="es-MX" sz="3300" dirty="0">
                <a:solidFill>
                  <a:schemeClr val="tx2"/>
                </a:solidFill>
                <a:latin typeface="SF Pro Semibold" pitchFamily="2" charset="0"/>
                <a:ea typeface="SF Pro Semibold" pitchFamily="2" charset="0"/>
                <a:cs typeface="SF Pro Semibold" pitchFamily="2" charset="0"/>
              </a:rPr>
              <a:t>Realiza la cobranza y concilación bancarias.</a:t>
            </a:r>
          </a:p>
          <a:p>
            <a:pPr marL="742950" lvl="1" indent="-285750">
              <a:lnSpc>
                <a:spcPct val="100000"/>
              </a:lnSpc>
              <a:spcBef>
                <a:spcPts val="0"/>
              </a:spcBef>
              <a:buFont typeface="Arial" panose="020B0604020202020204" pitchFamily="34" charset="0"/>
              <a:buChar char="•"/>
            </a:pPr>
            <a:r>
              <a:rPr lang="es-MX" sz="3300" dirty="0">
                <a:solidFill>
                  <a:schemeClr val="tx2"/>
                </a:solidFill>
                <a:latin typeface="SF Pro Semibold" pitchFamily="2" charset="0"/>
                <a:ea typeface="SF Pro Semibold" pitchFamily="2" charset="0"/>
                <a:cs typeface="SF Pro Semibold" pitchFamily="2" charset="0"/>
              </a:rPr>
              <a:t>Integración orgánica con CONTPAQi Contabilidad®.</a:t>
            </a:r>
          </a:p>
          <a:p>
            <a:pPr marL="742950" lvl="1" indent="-285750">
              <a:lnSpc>
                <a:spcPct val="100000"/>
              </a:lnSpc>
              <a:spcBef>
                <a:spcPts val="0"/>
              </a:spcBef>
              <a:buFont typeface="Arial" panose="020B0604020202020204" pitchFamily="34" charset="0"/>
              <a:buChar char="•"/>
            </a:pPr>
            <a:r>
              <a:rPr lang="es-MX" sz="3300" dirty="0">
                <a:solidFill>
                  <a:schemeClr val="tx2"/>
                </a:solidFill>
                <a:latin typeface="SF Pro Semibold" pitchFamily="2" charset="0"/>
                <a:ea typeface="SF Pro Semibold" pitchFamily="2" charset="0"/>
                <a:cs typeface="SF Pro Semibold" pitchFamily="2" charset="0"/>
              </a:rPr>
              <a:t>Realiza la cobranza de CONTPAQi Comercial Premium® desde CONTPAQi Bancos®. </a:t>
            </a:r>
          </a:p>
          <a:p>
            <a:pPr marL="742950" lvl="1" indent="-285750">
              <a:lnSpc>
                <a:spcPct val="100000"/>
              </a:lnSpc>
              <a:spcBef>
                <a:spcPts val="0"/>
              </a:spcBef>
              <a:buFont typeface="Arial" panose="020B0604020202020204" pitchFamily="34" charset="0"/>
              <a:buChar char="•"/>
            </a:pPr>
            <a:r>
              <a:rPr lang="es-MX" sz="3300" dirty="0">
                <a:solidFill>
                  <a:schemeClr val="tx2"/>
                </a:solidFill>
                <a:latin typeface="SF Pro Semibold" pitchFamily="2" charset="0"/>
                <a:ea typeface="SF Pro Semibold" pitchFamily="2" charset="0"/>
                <a:cs typeface="SF Pro Semibold" pitchFamily="2" charset="0"/>
              </a:rPr>
              <a:t>Conecta cuentas Banorte de forma directa y segura, operando con seguridad validada por la CNBV.</a:t>
            </a:r>
          </a:p>
          <a:p>
            <a:pPr marL="742950" lvl="1" indent="-285750">
              <a:lnSpc>
                <a:spcPct val="100000"/>
              </a:lnSpc>
              <a:spcBef>
                <a:spcPts val="0"/>
              </a:spcBef>
              <a:buFont typeface="Arial" panose="020B0604020202020204" pitchFamily="34" charset="0"/>
              <a:buChar char="•"/>
            </a:pPr>
            <a:r>
              <a:rPr lang="es-MX" sz="3300" dirty="0">
                <a:solidFill>
                  <a:schemeClr val="tx2"/>
                </a:solidFill>
                <a:latin typeface="SF Pro Semibold" pitchFamily="2" charset="0"/>
                <a:ea typeface="SF Pro Semibold" pitchFamily="2" charset="0"/>
                <a:cs typeface="SF Pro Semibold" pitchFamily="2" charset="0"/>
              </a:rPr>
              <a:t>Accede a movimientos bancarios diarios y automatizados.</a:t>
            </a:r>
          </a:p>
          <a:p>
            <a:pPr marL="742950" lvl="1" indent="-285750">
              <a:lnSpc>
                <a:spcPct val="100000"/>
              </a:lnSpc>
              <a:spcBef>
                <a:spcPts val="0"/>
              </a:spcBef>
              <a:buFont typeface="Arial" panose="020B0604020202020204" pitchFamily="34" charset="0"/>
              <a:buChar char="•"/>
            </a:pPr>
            <a:r>
              <a:rPr lang="es-MX" sz="3300" dirty="0">
                <a:solidFill>
                  <a:schemeClr val="tx2"/>
                </a:solidFill>
                <a:latin typeface="SF Pro Semibold" pitchFamily="2" charset="0"/>
                <a:ea typeface="SF Pro Semibold" pitchFamily="2" charset="0"/>
                <a:cs typeface="SF Pro Semibold" pitchFamily="2" charset="0"/>
              </a:rPr>
              <a:t>Reduce errores y procesos manuales de conciliación.</a:t>
            </a:r>
          </a:p>
          <a:p>
            <a:pPr marL="742950" lvl="1" indent="-285750">
              <a:lnSpc>
                <a:spcPct val="100000"/>
              </a:lnSpc>
              <a:spcBef>
                <a:spcPts val="0"/>
              </a:spcBef>
              <a:buFont typeface="Arial" panose="020B0604020202020204" pitchFamily="34" charset="0"/>
              <a:buChar char="•"/>
            </a:pPr>
            <a:r>
              <a:rPr lang="es-MX" sz="3300" dirty="0">
                <a:solidFill>
                  <a:schemeClr val="tx2"/>
                </a:solidFill>
                <a:latin typeface="SF Pro Semibold" pitchFamily="2" charset="0"/>
                <a:ea typeface="SF Pro Semibold" pitchFamily="2" charset="0"/>
                <a:cs typeface="SF Pro Semibold" pitchFamily="2" charset="0"/>
              </a:rPr>
              <a:t>Genera pólizas listas para contabilizar.</a:t>
            </a:r>
          </a:p>
          <a:p>
            <a:pPr marL="742950" lvl="1" indent="-285750">
              <a:lnSpc>
                <a:spcPct val="100000"/>
              </a:lnSpc>
              <a:spcBef>
                <a:spcPts val="0"/>
              </a:spcBef>
              <a:buFont typeface="Arial" panose="020B0604020202020204" pitchFamily="34" charset="0"/>
              <a:buChar char="•"/>
            </a:pPr>
            <a:r>
              <a:rPr lang="es-MX" sz="3300" dirty="0">
                <a:solidFill>
                  <a:schemeClr val="tx2"/>
                </a:solidFill>
                <a:latin typeface="SF Pro Semibold" pitchFamily="2" charset="0"/>
                <a:ea typeface="SF Pro Semibold" pitchFamily="2" charset="0"/>
                <a:cs typeface="SF Pro Semibold" pitchFamily="2" charset="0"/>
              </a:rPr>
              <a:t>Mejora el control fiscal y financiero de las PYMEs.</a:t>
            </a:r>
          </a:p>
          <a:p>
            <a:pPr marL="742950" lvl="1" indent="-285750">
              <a:lnSpc>
                <a:spcPct val="100000"/>
              </a:lnSpc>
              <a:spcBef>
                <a:spcPts val="0"/>
              </a:spcBef>
              <a:buFont typeface="Arial" panose="020B0604020202020204" pitchFamily="34" charset="0"/>
              <a:buChar char="•"/>
            </a:pPr>
            <a:r>
              <a:rPr lang="es-MX" sz="3300" dirty="0">
                <a:solidFill>
                  <a:schemeClr val="tx2"/>
                </a:solidFill>
                <a:latin typeface="SF Pro Semibold" pitchFamily="2" charset="0"/>
                <a:ea typeface="SF Pro Semibold" pitchFamily="2" charset="0"/>
                <a:cs typeface="SF Pro Semibold" pitchFamily="2" charset="0"/>
              </a:rPr>
              <a:t>Facilita cierres contables más ágiles y precisos.</a:t>
            </a:r>
            <a:endParaRPr lang="es-MX" altLang="es-MX" sz="3300" dirty="0">
              <a:solidFill>
                <a:schemeClr val="tx2"/>
              </a:solidFill>
              <a:latin typeface="SF Pro Semibold" pitchFamily="2" charset="0"/>
              <a:ea typeface="SF Pro Semibold" pitchFamily="2" charset="0"/>
              <a:cs typeface="SF Pro Semibold" pitchFamily="2" charset="0"/>
            </a:endParaRPr>
          </a:p>
          <a:p>
            <a:pPr marL="742950" lvl="1" indent="-285750" fontAlgn="base">
              <a:lnSpc>
                <a:spcPct val="100000"/>
              </a:lnSpc>
              <a:spcBef>
                <a:spcPts val="0"/>
              </a:spcBef>
              <a:buFont typeface="Arial" panose="020B0604020202020204" pitchFamily="34" charset="0"/>
              <a:buChar char="•"/>
            </a:pPr>
            <a:r>
              <a:rPr lang="es-MX" sz="3300" dirty="0">
                <a:solidFill>
                  <a:schemeClr val="tx2"/>
                </a:solidFill>
                <a:latin typeface="SF Pro Semibold" pitchFamily="2" charset="0"/>
                <a:ea typeface="SF Pro Semibold" pitchFamily="2" charset="0"/>
                <a:cs typeface="SF Pro Semibold" pitchFamily="2" charset="0"/>
              </a:rPr>
              <a:t>Ofrece una prueba gratuita por 30 días.</a:t>
            </a:r>
            <a:r>
              <a:rPr lang="en-US" sz="3300" dirty="0">
                <a:solidFill>
                  <a:schemeClr val="tx2"/>
                </a:solidFill>
                <a:latin typeface="SF Pro Semibold" pitchFamily="2" charset="0"/>
                <a:ea typeface="SF Pro Semibold" pitchFamily="2" charset="0"/>
                <a:cs typeface="SF Pro Semibold" pitchFamily="2" charset="0"/>
              </a:rPr>
              <a:t>​</a:t>
            </a:r>
          </a:p>
          <a:p>
            <a:pPr marL="742950" lvl="1" indent="-285750">
              <a:lnSpc>
                <a:spcPct val="100000"/>
              </a:lnSpc>
              <a:spcBef>
                <a:spcPts val="0"/>
              </a:spcBef>
              <a:buFont typeface="Arial" panose="020B0604020202020204" pitchFamily="34" charset="0"/>
              <a:buChar char="•"/>
            </a:pPr>
            <a:r>
              <a:rPr lang="es-MX" sz="3300" dirty="0">
                <a:solidFill>
                  <a:schemeClr val="tx2"/>
                </a:solidFill>
                <a:latin typeface="SF Pro Semibold" pitchFamily="2" charset="0"/>
                <a:ea typeface="SF Pro Semibold" pitchFamily="2" charset="0"/>
                <a:cs typeface="SF Pro Semibold" pitchFamily="2" charset="0"/>
              </a:rPr>
              <a:t>Recuerda que el sistema es multi empresa y multi usuario</a:t>
            </a:r>
            <a:r>
              <a:rPr lang="en-US" sz="3300" dirty="0">
                <a:solidFill>
                  <a:schemeClr val="tx2"/>
                </a:solidFill>
                <a:latin typeface="SF Pro Semibold" pitchFamily="2" charset="0"/>
                <a:ea typeface="SF Pro Semibold" pitchFamily="2" charset="0"/>
                <a:cs typeface="SF Pro Semibold" pitchFamily="2" charset="0"/>
              </a:rPr>
              <a:t>​.</a:t>
            </a:r>
          </a:p>
          <a:p>
            <a:pPr marL="742950" lvl="1" indent="-285750" fontAlgn="base">
              <a:lnSpc>
                <a:spcPct val="100000"/>
              </a:lnSpc>
              <a:spcBef>
                <a:spcPts val="0"/>
              </a:spcBef>
              <a:buFont typeface="Arial" panose="020B0604020202020204" pitchFamily="34" charset="0"/>
              <a:buChar char="•"/>
            </a:pPr>
            <a:r>
              <a:rPr lang="es-MX" sz="3300" dirty="0">
                <a:solidFill>
                  <a:schemeClr val="tx2"/>
                </a:solidFill>
                <a:latin typeface="SF Pro Semibold" pitchFamily="2" charset="0"/>
                <a:ea typeface="SF Pro Semibold" pitchFamily="2" charset="0"/>
                <a:cs typeface="SF Pro Semibold" pitchFamily="2" charset="0"/>
              </a:rPr>
              <a:t>Haz énfasis en que el costo de la anualidad incluye TODAS las actualizaciones sin pago adicional.</a:t>
            </a:r>
            <a:r>
              <a:rPr lang="en-US" sz="3300" dirty="0">
                <a:solidFill>
                  <a:schemeClr val="tx2"/>
                </a:solidFill>
                <a:latin typeface="SF Pro Semibold" pitchFamily="2" charset="0"/>
                <a:ea typeface="SF Pro Semibold" pitchFamily="2" charset="0"/>
                <a:cs typeface="SF Pro Semibold" pitchFamily="2" charset="0"/>
              </a:rPr>
              <a:t>​</a:t>
            </a:r>
          </a:p>
        </p:txBody>
      </p:sp>
      <p:pic>
        <p:nvPicPr>
          <p:cNvPr id="8" name="Imagen 7">
            <a:extLst>
              <a:ext uri="{FF2B5EF4-FFF2-40B4-BE49-F238E27FC236}">
                <a16:creationId xmlns:a16="http://schemas.microsoft.com/office/drawing/2014/main" id="{AEE887BB-CC26-FCAC-0B22-E2D207C505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10138" y="5321081"/>
            <a:ext cx="2617217" cy="3073838"/>
          </a:xfrm>
          <a:prstGeom prst="rect">
            <a:avLst/>
          </a:prstGeom>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BB12A-E2E5-C4FA-2F04-A8E2B1D62E0E}"/>
            </a:ext>
          </a:extLst>
        </p:cNvPr>
        <p:cNvGrpSpPr/>
        <p:nvPr/>
      </p:nvGrpSpPr>
      <p:grpSpPr>
        <a:xfrm>
          <a:off x="0" y="0"/>
          <a:ext cx="0" cy="0"/>
          <a:chOff x="0" y="0"/>
          <a:chExt cx="0" cy="0"/>
        </a:xfrm>
      </p:grpSpPr>
      <p:pic>
        <p:nvPicPr>
          <p:cNvPr id="171" name="Imagen" descr="Imagen">
            <a:extLst>
              <a:ext uri="{FF2B5EF4-FFF2-40B4-BE49-F238E27FC236}">
                <a16:creationId xmlns:a16="http://schemas.microsoft.com/office/drawing/2014/main" id="{B7142BB5-9D28-22BF-F4D2-F7BE1EF70265}"/>
              </a:ext>
            </a:extLst>
          </p:cNvPr>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172" name="Imagen" descr="Imagen">
            <a:extLst>
              <a:ext uri="{FF2B5EF4-FFF2-40B4-BE49-F238E27FC236}">
                <a16:creationId xmlns:a16="http://schemas.microsoft.com/office/drawing/2014/main" id="{05A06EF6-9C56-8AE6-77EF-F8C8FE4C6DF6}"/>
              </a:ext>
            </a:extLst>
          </p:cNvPr>
          <p:cNvPicPr>
            <a:picLocks noChangeAspect="1"/>
          </p:cNvPicPr>
          <p:nvPr/>
        </p:nvPicPr>
        <p:blipFill>
          <a:blip r:embed="rId3"/>
          <a:srcRect l="8872" t="24090" r="8872" b="25859"/>
          <a:stretch>
            <a:fillRect/>
          </a:stretch>
        </p:blipFill>
        <p:spPr>
          <a:xfrm>
            <a:off x="-202300" y="-318666"/>
            <a:ext cx="25042600" cy="14108658"/>
          </a:xfrm>
          <a:prstGeom prst="rect">
            <a:avLst/>
          </a:prstGeom>
          <a:ln w="12700">
            <a:miter lim="400000"/>
          </a:ln>
        </p:spPr>
      </p:pic>
      <p:pic>
        <p:nvPicPr>
          <p:cNvPr id="173" name="Imagen">
            <a:extLst>
              <a:ext uri="{FF2B5EF4-FFF2-40B4-BE49-F238E27FC236}">
                <a16:creationId xmlns:a16="http://schemas.microsoft.com/office/drawing/2014/main" id="{7A00A9B1-14BE-1313-1981-44E8B335D1B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033827" y="4808512"/>
            <a:ext cx="10316345" cy="3523243"/>
          </a:xfrm>
          <a:prstGeom prst="rect">
            <a:avLst/>
          </a:prstGeom>
          <a:ln w="12700">
            <a:miter lim="400000"/>
          </a:ln>
        </p:spPr>
      </p:pic>
    </p:spTree>
    <p:extLst>
      <p:ext uri="{BB962C8B-B14F-4D97-AF65-F5344CB8AC3E}">
        <p14:creationId xmlns:p14="http://schemas.microsoft.com/office/powerpoint/2010/main" val="3779437268"/>
      </p:ext>
    </p:extLst>
  </p:cSld>
  <p:clrMapOvr>
    <a:masterClrMapping/>
  </p:clrMapOvr>
  <p:transition spd="med"/>
</p:sld>
</file>

<file path=ppt/theme/theme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249</TotalTime>
  <Words>1402</Words>
  <Application>Microsoft Macintosh PowerPoint</Application>
  <PresentationFormat>Personalizado</PresentationFormat>
  <Paragraphs>103</Paragraphs>
  <Slides>19</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19</vt:i4>
      </vt:variant>
    </vt:vector>
  </HeadingPairs>
  <TitlesOfParts>
    <vt:vector size="27" baseType="lpstr">
      <vt:lpstr>Arial</vt:lpstr>
      <vt:lpstr>Helvetica Neue</vt:lpstr>
      <vt:lpstr>Helvetica Neue Medium</vt:lpstr>
      <vt:lpstr>SF Pro</vt:lpstr>
      <vt:lpstr>SF Pro Heavy</vt:lpstr>
      <vt:lpstr>SF Pro Light</vt:lpstr>
      <vt:lpstr>SF Pro Semibold</vt:lpstr>
      <vt:lpstr>21_BasicWhite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Karla López Medina</cp:lastModifiedBy>
  <cp:revision>2</cp:revision>
  <dcterms:modified xsi:type="dcterms:W3CDTF">2026-08-10T18:29:52Z</dcterms:modified>
</cp:coreProperties>
</file>